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379" r:id="rId2"/>
    <p:sldId id="329" r:id="rId3"/>
    <p:sldId id="330" r:id="rId4"/>
    <p:sldId id="350" r:id="rId5"/>
    <p:sldId id="343" r:id="rId6"/>
    <p:sldId id="387" r:id="rId7"/>
    <p:sldId id="388" r:id="rId8"/>
    <p:sldId id="389" r:id="rId9"/>
    <p:sldId id="391" r:id="rId10"/>
    <p:sldId id="392" r:id="rId11"/>
    <p:sldId id="390" r:id="rId12"/>
    <p:sldId id="344" r:id="rId13"/>
    <p:sldId id="378" r:id="rId14"/>
    <p:sldId id="352" r:id="rId15"/>
    <p:sldId id="355" r:id="rId16"/>
    <p:sldId id="353" r:id="rId17"/>
    <p:sldId id="356" r:id="rId18"/>
    <p:sldId id="337" r:id="rId19"/>
    <p:sldId id="359" r:id="rId20"/>
    <p:sldId id="382" r:id="rId21"/>
    <p:sldId id="377" r:id="rId22"/>
    <p:sldId id="358" r:id="rId23"/>
    <p:sldId id="360" r:id="rId24"/>
    <p:sldId id="384" r:id="rId25"/>
    <p:sldId id="365" r:id="rId26"/>
    <p:sldId id="361" r:id="rId27"/>
    <p:sldId id="383" r:id="rId28"/>
    <p:sldId id="385" r:id="rId29"/>
    <p:sldId id="368" r:id="rId30"/>
    <p:sldId id="386" r:id="rId31"/>
    <p:sldId id="371" r:id="rId32"/>
    <p:sldId id="372" r:id="rId33"/>
    <p:sldId id="374" r:id="rId34"/>
    <p:sldId id="376" r:id="rId35"/>
    <p:sldId id="380" r:id="rId36"/>
    <p:sldId id="348" r:id="rId37"/>
    <p:sldId id="357" r:id="rId38"/>
  </p:sldIdLst>
  <p:sldSz cx="12192000" cy="6858000"/>
  <p:notesSz cx="6858000" cy="9144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9pPr>
  </p:defaultTextStyle>
  <p:extLst>
    <p:ext uri="{521415D9-36F7-43E2-AB2F-B90AF26B5E84}">
      <p14:sectionLst xmlns:p14="http://schemas.microsoft.com/office/powerpoint/2010/main">
        <p14:section name="Standardabschnitt" id="{791A9020-60B1-435F-809F-BB2CEC41DD9E}">
          <p14:sldIdLst>
            <p14:sldId id="379"/>
            <p14:sldId id="329"/>
            <p14:sldId id="330"/>
            <p14:sldId id="350"/>
            <p14:sldId id="343"/>
            <p14:sldId id="387"/>
            <p14:sldId id="388"/>
            <p14:sldId id="389"/>
            <p14:sldId id="391"/>
            <p14:sldId id="392"/>
            <p14:sldId id="390"/>
            <p14:sldId id="344"/>
            <p14:sldId id="378"/>
            <p14:sldId id="352"/>
            <p14:sldId id="355"/>
            <p14:sldId id="353"/>
            <p14:sldId id="356"/>
            <p14:sldId id="337"/>
            <p14:sldId id="359"/>
            <p14:sldId id="382"/>
            <p14:sldId id="377"/>
            <p14:sldId id="358"/>
            <p14:sldId id="360"/>
            <p14:sldId id="384"/>
            <p14:sldId id="365"/>
            <p14:sldId id="361"/>
            <p14:sldId id="383"/>
            <p14:sldId id="385"/>
            <p14:sldId id="368"/>
            <p14:sldId id="386"/>
            <p14:sldId id="371"/>
            <p14:sldId id="372"/>
            <p14:sldId id="374"/>
            <p14:sldId id="376"/>
            <p14:sldId id="380"/>
            <p14:sldId id="348"/>
            <p14:sldId id="3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6"/>
    <a:srgbClr val="C4C1B6"/>
    <a:srgbClr val="73BDFF"/>
    <a:srgbClr val="95B7D6"/>
    <a:srgbClr val="2F5018"/>
    <a:srgbClr val="A04D00"/>
    <a:srgbClr val="C86B0E"/>
    <a:srgbClr val="E27910"/>
    <a:srgbClr val="EE7E11"/>
    <a:srgbClr val="DDD6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6" autoAdjust="0"/>
    <p:restoredTop sz="96323" autoAdjust="0"/>
  </p:normalViewPr>
  <p:slideViewPr>
    <p:cSldViewPr snapToGrid="0">
      <p:cViewPr varScale="1">
        <p:scale>
          <a:sx n="113" d="100"/>
          <a:sy n="113" d="100"/>
        </p:scale>
        <p:origin x="282" y="84"/>
      </p:cViewPr>
      <p:guideLst/>
    </p:cSldViewPr>
  </p:slideViewPr>
  <p:outlineViewPr>
    <p:cViewPr>
      <p:scale>
        <a:sx n="33" d="100"/>
        <a:sy n="33" d="100"/>
      </p:scale>
      <p:origin x="0" y="-1733"/>
    </p:cViewPr>
  </p:outlin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4A1489-0EC9-C385-5BB1-022671FE5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32C049E-18F7-C06D-A4B0-E88E68B5DC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A9F669-26A3-46F7-BECD-5BB4C5E6FDAE}" type="datetimeFigureOut">
              <a:rPr lang="en-GB" smtClean="0"/>
              <a:t>03/10/2025</a:t>
            </a:fld>
            <a:endParaRPr lang="en-GB"/>
          </a:p>
        </p:txBody>
      </p:sp>
      <p:sp>
        <p:nvSpPr>
          <p:cNvPr id="4" name="Footer Placeholder 3">
            <a:extLst>
              <a:ext uri="{FF2B5EF4-FFF2-40B4-BE49-F238E27FC236}">
                <a16:creationId xmlns:a16="http://schemas.microsoft.com/office/drawing/2014/main" id="{A87E7879-B6C0-0143-FB74-29DEEA330B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0837A65-25F3-4310-3FD0-A5E01421A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BF8E0-265E-4445-B10F-8AE824202BE3}" type="slidenum">
              <a:rPr lang="en-GB" smtClean="0"/>
              <a:t>‹Nr.›</a:t>
            </a:fld>
            <a:endParaRPr lang="en-GB"/>
          </a:p>
        </p:txBody>
      </p:sp>
    </p:spTree>
    <p:extLst>
      <p:ext uri="{BB962C8B-B14F-4D97-AF65-F5344CB8AC3E}">
        <p14:creationId xmlns:p14="http://schemas.microsoft.com/office/powerpoint/2010/main" val="12628025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317F4-6050-4FA9-84F0-FEE837F0E9E8}" type="datetimeFigureOut">
              <a:rPr lang="en-GB" smtClean="0"/>
              <a:t>03/10/2025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FD6FF-46DA-46A9-BDA7-7DA3C186A0D2}" type="slidenum">
              <a:rPr lang="en-GB" smtClean="0"/>
              <a:t>‹Nr.›</a:t>
            </a:fld>
            <a:endParaRPr lang="en-GB"/>
          </a:p>
        </p:txBody>
      </p:sp>
    </p:spTree>
    <p:extLst>
      <p:ext uri="{BB962C8B-B14F-4D97-AF65-F5344CB8AC3E}">
        <p14:creationId xmlns:p14="http://schemas.microsoft.com/office/powerpoint/2010/main" val="1330599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Mein Name ist Abdelilah El Majjaoui. Ich stelle heute meine Masterarbeit mit dem Titel ,,….“ vor.</a:t>
            </a:r>
            <a:endParaRPr lang="en-US" dirty="0"/>
          </a:p>
        </p:txBody>
      </p:sp>
    </p:spTree>
    <p:extLst>
      <p:ext uri="{BB962C8B-B14F-4D97-AF65-F5344CB8AC3E}">
        <p14:creationId xmlns:p14="http://schemas.microsoft.com/office/powerpoint/2010/main" val="263008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endParaRPr lang="en-US" altLang="zh-CN" dirty="0"/>
          </a:p>
          <a:p>
            <a:endParaRPr lang="zh-CN" altLang="en-US" dirty="0"/>
          </a:p>
        </p:txBody>
      </p:sp>
    </p:spTree>
    <p:extLst>
      <p:ext uri="{BB962C8B-B14F-4D97-AF65-F5344CB8AC3E}">
        <p14:creationId xmlns:p14="http://schemas.microsoft.com/office/powerpoint/2010/main" val="3736729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Kontinuitätsgesetz besagt, dass der Massenstrom in einem Querschnitt, wie in der Abbildung zu sehen ist, erhalten bleibt.  Wir führen hier den Begriff Volumenstroms ein. Wenn ein Volumenstrom in einen Leiterquerschnitt eintritt, so tritt genau dieser wieder bei einem inkompressiblen Medium aus dem Querschnitt aus.</a:t>
            </a:r>
          </a:p>
          <a:p>
            <a:endParaRPr lang="de-DE" dirty="0"/>
          </a:p>
          <a:p>
            <a:r>
              <a:rPr lang="de-DE" dirty="0"/>
              <a:t>Hier ist noch eine kurze Definition des Druck, der das Verhältnis der Kraft zur einwirkenden Fläche beschreibt.</a:t>
            </a:r>
            <a:endParaRPr lang="en-US" dirty="0"/>
          </a:p>
        </p:txBody>
      </p:sp>
    </p:spTree>
    <p:extLst>
      <p:ext uri="{BB962C8B-B14F-4D97-AF65-F5344CB8AC3E}">
        <p14:creationId xmlns:p14="http://schemas.microsoft.com/office/powerpoint/2010/main" val="81335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Kommen wir nun zu der Modellierung des hydraulischen Systems. Hier ist der Aufbau des zu modellierenden Gesamtsystems dargestellt. Oben sehen wir den sogenannten Hydraulikzylinder der die Last mit der Masse m bewegt. Diese Zylinder wird durch ein Hydraulikventil angesteuert. Hierbei handelt es sich um ein 4/3 </a:t>
            </a:r>
            <a:r>
              <a:rPr lang="de-DE" dirty="0" err="1"/>
              <a:t>Wegevetil</a:t>
            </a:r>
            <a:r>
              <a:rPr lang="de-DE" dirty="0"/>
              <a:t>, der den Stromfluss in die Kammern des Zylinders ansteuern kann. 4/3 Wegeventil bedeutet dass das Ventil vier Anschlüsse hat und drei verschiedene Schaltmöglichkeiten. So kann der Zylinderkolben in beide Richtungen bewegt werden. Für unsere Modell nutzen wir einen konstante Druckquelle, die stets den selben Druck für das System liefert. Zusätzlich haben wir hier einen Tankschluss mit dem Tankdruck p0, wo das Fluid abfließen kann. Bei Einsatz eines Reglers wird durch diesen das Ventil angesteuert.</a:t>
            </a:r>
            <a:endParaRPr lang="en-US" dirty="0"/>
          </a:p>
        </p:txBody>
      </p:sp>
    </p:spTree>
    <p:extLst>
      <p:ext uri="{BB962C8B-B14F-4D97-AF65-F5344CB8AC3E}">
        <p14:creationId xmlns:p14="http://schemas.microsoft.com/office/powerpoint/2010/main" val="208387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Der Zylinderkolben des Hydraulikzylinders wird  durch einfließende Volumenströme Q_A und Q_B bewegt. Aus der Kräftebilanz folgt die folgenden Bewegungsgleichung, wobei diese Gleichung die hydraulische Kraft beschreibt. Da die beiden Flächen nicht symmetrisch sind, wird die Faktor Alpha </a:t>
            </a:r>
            <a:r>
              <a:rPr lang="de-DE" dirty="0" err="1"/>
              <a:t>eingführt</a:t>
            </a:r>
            <a:r>
              <a:rPr lang="de-DE" dirty="0"/>
              <a:t>, der das Verhältnis der beiden Flächen angibt. Zusätzlich haben wir die einwirkende externe Lastkraft und die Reibungskraft, die zwischen Kolben und Zylinderinnenseite entsteht. Damit wir als die Bewegung modellieren können benötigen wir die Kammerdrücke.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stellen die Volumenstrombilanz, die nicht anders als die Knotengleichung in der Elektrotechnik ist. Das heißt die Volumenströme an einem Knoten ist gleich Null. Wichtig ist, dass wir den Volumenstrom für den Druckaufbau mitberücksichtigen und durch die Bewegung des Kolben mitberücksichtigen. Der Leckstrom nach außen wird vernachlässigt. Daraus erhalten wir die Kammerdrücke.</a:t>
            </a:r>
          </a:p>
          <a:p>
            <a:pPr marL="171450" indent="-171450">
              <a:buFontTx/>
              <a:buChar char="-"/>
            </a:pPr>
            <a:endParaRPr lang="de-DE" dirty="0"/>
          </a:p>
          <a:p>
            <a:pPr marL="171450" indent="-171450">
              <a:buFontTx/>
              <a:buChar cha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Geomterische</a:t>
            </a:r>
            <a:r>
              <a:rPr lang="de-DE" dirty="0"/>
              <a:t> Eigenschaften werden nach den Anforderung gewählt, Ersatzkompressionsmodul in der Literatur, </a:t>
            </a:r>
            <a:r>
              <a:rPr lang="de-DE" dirty="0" err="1"/>
              <a:t>Leckfluss</a:t>
            </a:r>
            <a:r>
              <a:rPr lang="de-DE" dirty="0"/>
              <a:t>-Koeffizient entweder in Datenblatt oder Literatur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p:txBody>
      </p:sp>
    </p:spTree>
    <p:extLst>
      <p:ext uri="{BB962C8B-B14F-4D97-AF65-F5344CB8AC3E}">
        <p14:creationId xmlns:p14="http://schemas.microsoft.com/office/powerpoint/2010/main" val="24191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dirty="0" err="1"/>
              <a:t>Vomenstrom</a:t>
            </a:r>
            <a:r>
              <a:rPr lang="de-DE" dirty="0"/>
              <a:t> durch einen </a:t>
            </a:r>
            <a:r>
              <a:rPr lang="de-DE" dirty="0" err="1"/>
              <a:t>STrömungquerschnitt</a:t>
            </a:r>
            <a:r>
              <a:rPr lang="de-DE" dirty="0"/>
              <a:t> werden durch diese Gleichung beschrieben. Diese werden für den Hydraulikzylinder. Wir formulieren diese Gleichung, dass wir die Parameter einfach aus den Datenblättern berechnen können. </a:t>
            </a:r>
          </a:p>
          <a:p>
            <a:endParaRPr lang="de-DE" dirty="0"/>
          </a:p>
          <a:p>
            <a:r>
              <a:rPr lang="de-DE" dirty="0"/>
              <a:t>- 3 Schaltüberdeckungstypen werden mit berücksichtigt.</a:t>
            </a:r>
            <a:endParaRPr lang="en-US" dirty="0"/>
          </a:p>
        </p:txBody>
      </p:sp>
    </p:spTree>
    <p:extLst>
      <p:ext uri="{BB962C8B-B14F-4D97-AF65-F5344CB8AC3E}">
        <p14:creationId xmlns:p14="http://schemas.microsoft.com/office/powerpoint/2010/main" val="853296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den Gleichungen formulieren wir dann die Gesamtgleichung. Wichtig ist, dass wir den </a:t>
            </a:r>
            <a:r>
              <a:rPr lang="de-DE" dirty="0" err="1"/>
              <a:t>Paramter</a:t>
            </a:r>
            <a:r>
              <a:rPr lang="de-DE" dirty="0"/>
              <a:t> </a:t>
            </a:r>
            <a:r>
              <a:rPr lang="de-DE" dirty="0" err="1"/>
              <a:t>x_o</a:t>
            </a:r>
            <a:r>
              <a:rPr lang="de-DE" dirty="0"/>
              <a:t> für den Überlappungsbereich einführen, um die Schaltüberdeckungen zu modellieren.</a:t>
            </a:r>
            <a:endParaRPr lang="en-US" dirty="0"/>
          </a:p>
        </p:txBody>
      </p:sp>
    </p:spTree>
    <p:extLst>
      <p:ext uri="{BB962C8B-B14F-4D97-AF65-F5344CB8AC3E}">
        <p14:creationId xmlns:p14="http://schemas.microsoft.com/office/powerpoint/2010/main" val="174549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kann man den Ventilkoeffizienten aus den Datenblättern berechnen. Das hier ist eine Abbildung aus dem Datenblatt. </a:t>
            </a:r>
          </a:p>
          <a:p>
            <a:endParaRPr lang="de-DE" dirty="0"/>
          </a:p>
          <a:p>
            <a:r>
              <a:rPr lang="de-DE" dirty="0"/>
              <a:t>Die Ventildynamik wird mitberücksichtigt. Die Reaktion der tatsächlichen Ventilöffnung zum Steuersignal kann durch folgende Gleichung beschrieben werden. Wir wählen den </a:t>
            </a:r>
            <a:r>
              <a:rPr lang="de-DE" dirty="0" err="1"/>
              <a:t>k_v</a:t>
            </a:r>
            <a:r>
              <a:rPr lang="de-DE" dirty="0"/>
              <a:t> =1, so dass Eingang u = 1 volle Ventilöffnung bedeutet. Diese </a:t>
            </a:r>
            <a:r>
              <a:rPr lang="de-DE" dirty="0" err="1"/>
              <a:t>parameter</a:t>
            </a:r>
            <a:r>
              <a:rPr lang="de-DE" dirty="0"/>
              <a:t> </a:t>
            </a:r>
            <a:r>
              <a:rPr lang="de-DE" dirty="0" err="1"/>
              <a:t>könnnen</a:t>
            </a:r>
            <a:r>
              <a:rPr lang="de-DE" dirty="0"/>
              <a:t> mit der Sprungantwort aus den Datenblätter berechnet werden.</a:t>
            </a:r>
            <a:endParaRPr lang="en-US" dirty="0"/>
          </a:p>
        </p:txBody>
      </p:sp>
    </p:spTree>
    <p:extLst>
      <p:ext uri="{BB962C8B-B14F-4D97-AF65-F5344CB8AC3E}">
        <p14:creationId xmlns:p14="http://schemas.microsoft.com/office/powerpoint/2010/main" val="2897996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analysieren zwei Reibungsmodelle. Die Reibungsmodell enthalten viele Parameter, die in der Regel experimentell bestimmt werden. Im Rahmen dieser Arbeit müssen diese aus der Literatur abgeschätzt werden.</a:t>
            </a:r>
            <a:endParaRPr lang="en-US" dirty="0"/>
          </a:p>
        </p:txBody>
      </p:sp>
    </p:spTree>
    <p:extLst>
      <p:ext uri="{BB962C8B-B14F-4D97-AF65-F5344CB8AC3E}">
        <p14:creationId xmlns:p14="http://schemas.microsoft.com/office/powerpoint/2010/main" val="196279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82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wird eine Klasse </a:t>
            </a:r>
            <a:r>
              <a:rPr lang="de-DE" dirty="0" err="1"/>
              <a:t>HydraulicExtension</a:t>
            </a:r>
            <a:r>
              <a:rPr lang="de-DE" dirty="0"/>
              <a:t> implementiert im Namespace </a:t>
            </a:r>
            <a:r>
              <a:rPr lang="de-DE" dirty="0" err="1"/>
              <a:t>RBDynamX</a:t>
            </a:r>
            <a:r>
              <a:rPr lang="de-DE" dirty="0"/>
              <a:t> . So können Klassen innerhalb dieses </a:t>
            </a:r>
            <a:r>
              <a:rPr lang="de-DE" dirty="0" err="1"/>
              <a:t>namesspace</a:t>
            </a:r>
            <a:r>
              <a:rPr lang="de-DE" dirty="0"/>
              <a:t> genutzt werden, sodass sich diese im gleichen Rechenzeitschritt befinden. Die Hydraulischen Elemente werden auf Basis der vorgestellten Gleichung implementiert.</a:t>
            </a:r>
          </a:p>
          <a:p>
            <a:endParaRPr lang="de-DE" dirty="0"/>
          </a:p>
          <a:p>
            <a:r>
              <a:rPr lang="de-DE" dirty="0"/>
              <a:t>Die </a:t>
            </a:r>
            <a:r>
              <a:rPr lang="de-DE" dirty="0" err="1"/>
              <a:t>DGls</a:t>
            </a:r>
            <a:r>
              <a:rPr lang="de-DE" dirty="0"/>
              <a:t> werden mit Hilfe vom </a:t>
            </a:r>
            <a:r>
              <a:rPr lang="de-DE" dirty="0" err="1"/>
              <a:t>expilziten</a:t>
            </a:r>
            <a:r>
              <a:rPr lang="de-DE" dirty="0"/>
              <a:t> Integrationsverfahren berechnet.</a:t>
            </a:r>
          </a:p>
          <a:p>
            <a:endParaRPr lang="de-DE" dirty="0"/>
          </a:p>
          <a:p>
            <a:r>
              <a:rPr lang="de-DE" dirty="0"/>
              <a:t>Abbildung zeigt das 4/3 Wegeventil.</a:t>
            </a:r>
            <a:endParaRPr lang="en-US" dirty="0"/>
          </a:p>
        </p:txBody>
      </p:sp>
    </p:spTree>
    <p:extLst>
      <p:ext uri="{BB962C8B-B14F-4D97-AF65-F5344CB8AC3E}">
        <p14:creationId xmlns:p14="http://schemas.microsoft.com/office/powerpoint/2010/main" val="146423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Kommen</a:t>
            </a:r>
            <a:r>
              <a:rPr lang="en-GB" dirty="0"/>
              <a:t> </a:t>
            </a:r>
            <a:r>
              <a:rPr lang="en-GB" dirty="0" err="1"/>
              <a:t>wir</a:t>
            </a:r>
            <a:r>
              <a:rPr lang="en-GB" dirty="0"/>
              <a:t> </a:t>
            </a:r>
            <a:r>
              <a:rPr lang="en-GB" dirty="0" err="1"/>
              <a:t>zum</a:t>
            </a:r>
            <a:r>
              <a:rPr lang="en-GB" dirty="0"/>
              <a:t> </a:t>
            </a:r>
            <a:r>
              <a:rPr lang="en-GB" dirty="0" err="1"/>
              <a:t>Inhalt</a:t>
            </a:r>
            <a:r>
              <a:rPr lang="en-GB" dirty="0"/>
              <a:t> </a:t>
            </a:r>
            <a:r>
              <a:rPr lang="en-GB" dirty="0" err="1"/>
              <a:t>dieser</a:t>
            </a:r>
            <a:r>
              <a:rPr lang="en-GB" dirty="0"/>
              <a:t> </a:t>
            </a:r>
            <a:r>
              <a:rPr lang="en-GB" dirty="0" err="1"/>
              <a:t>Präsentation</a:t>
            </a:r>
            <a:r>
              <a:rPr lang="en-GB" dirty="0"/>
              <a:t>. Ich </a:t>
            </a:r>
            <a:r>
              <a:rPr lang="en-GB" dirty="0" err="1"/>
              <a:t>werde</a:t>
            </a:r>
            <a:r>
              <a:rPr lang="en-GB" dirty="0"/>
              <a:t> erst </a:t>
            </a:r>
            <a:r>
              <a:rPr lang="en-GB" dirty="0" err="1"/>
              <a:t>eine</a:t>
            </a:r>
            <a:r>
              <a:rPr lang="en-GB" dirty="0"/>
              <a:t> </a:t>
            </a:r>
            <a:r>
              <a:rPr lang="en-GB" dirty="0" err="1"/>
              <a:t>kurze</a:t>
            </a:r>
            <a:r>
              <a:rPr lang="en-GB" dirty="0"/>
              <a:t> </a:t>
            </a:r>
            <a:r>
              <a:rPr lang="en-GB" dirty="0" err="1"/>
              <a:t>Einführung</a:t>
            </a:r>
            <a:r>
              <a:rPr lang="en-GB" dirty="0"/>
              <a:t> </a:t>
            </a:r>
            <a:r>
              <a:rPr lang="en-GB" dirty="0" err="1"/>
              <a:t>über</a:t>
            </a:r>
            <a:r>
              <a:rPr lang="en-GB" dirty="0"/>
              <a:t> die Idee, die Motivation </a:t>
            </a:r>
            <a:r>
              <a:rPr lang="en-GB" dirty="0" err="1"/>
              <a:t>dieser</a:t>
            </a:r>
            <a:r>
              <a:rPr lang="en-GB" dirty="0"/>
              <a:t> </a:t>
            </a:r>
            <a:r>
              <a:rPr lang="en-GB" dirty="0" err="1"/>
              <a:t>Masterarbeit</a:t>
            </a:r>
            <a:r>
              <a:rPr lang="en-GB" dirty="0"/>
              <a:t> </a:t>
            </a:r>
            <a:r>
              <a:rPr lang="en-GB" dirty="0" err="1"/>
              <a:t>geben</a:t>
            </a:r>
            <a:r>
              <a:rPr lang="en-GB" dirty="0"/>
              <a:t>. </a:t>
            </a:r>
            <a:r>
              <a:rPr lang="en-GB" dirty="0" err="1"/>
              <a:t>Anschließend</a:t>
            </a:r>
            <a:r>
              <a:rPr lang="en-GB" dirty="0"/>
              <a:t> </a:t>
            </a:r>
            <a:r>
              <a:rPr lang="en-GB" dirty="0" err="1"/>
              <a:t>stelle</a:t>
            </a:r>
            <a:r>
              <a:rPr lang="en-GB" dirty="0"/>
              <a:t> ich die </a:t>
            </a:r>
            <a:r>
              <a:rPr lang="en-GB" dirty="0" err="1"/>
              <a:t>wichtigsten</a:t>
            </a:r>
            <a:r>
              <a:rPr lang="en-GB" dirty="0"/>
              <a:t> </a:t>
            </a:r>
            <a:r>
              <a:rPr lang="en-GB" dirty="0" err="1"/>
              <a:t>Grundlagen</a:t>
            </a:r>
            <a:r>
              <a:rPr lang="en-GB" dirty="0"/>
              <a:t> der </a:t>
            </a:r>
            <a:r>
              <a:rPr lang="en-GB" dirty="0" err="1"/>
              <a:t>Hydraulik</a:t>
            </a:r>
            <a:r>
              <a:rPr lang="en-GB" dirty="0"/>
              <a:t> und das </a:t>
            </a:r>
            <a:r>
              <a:rPr lang="en-GB" dirty="0" err="1"/>
              <a:t>Modellierungskonzept</a:t>
            </a:r>
            <a:r>
              <a:rPr lang="en-GB" dirty="0"/>
              <a:t> </a:t>
            </a:r>
            <a:r>
              <a:rPr lang="en-GB" dirty="0" err="1"/>
              <a:t>vor</a:t>
            </a:r>
            <a:r>
              <a:rPr lang="en-GB" dirty="0"/>
              <a:t>. Dann </a:t>
            </a:r>
            <a:r>
              <a:rPr lang="en-GB" dirty="0" err="1"/>
              <a:t>erkläre</a:t>
            </a:r>
            <a:r>
              <a:rPr lang="en-GB" dirty="0"/>
              <a:t> </a:t>
            </a:r>
            <a:r>
              <a:rPr lang="en-GB" dirty="0" err="1"/>
              <a:t>wie</a:t>
            </a:r>
            <a:r>
              <a:rPr lang="en-GB" dirty="0"/>
              <a:t> ich das </a:t>
            </a:r>
            <a:r>
              <a:rPr lang="en-GB" dirty="0" err="1"/>
              <a:t>Ganze</a:t>
            </a:r>
            <a:r>
              <a:rPr lang="en-GB" dirty="0"/>
              <a:t> in VEROSIM </a:t>
            </a:r>
            <a:r>
              <a:rPr lang="en-GB" dirty="0" err="1"/>
              <a:t>implementiert</a:t>
            </a:r>
            <a:r>
              <a:rPr lang="en-GB" dirty="0"/>
              <a:t> </a:t>
            </a:r>
            <a:r>
              <a:rPr lang="en-GB" dirty="0" err="1"/>
              <a:t>habe</a:t>
            </a:r>
            <a:r>
              <a:rPr lang="en-GB" dirty="0"/>
              <a:t>. Dann </a:t>
            </a:r>
            <a:r>
              <a:rPr lang="en-GB" dirty="0" err="1"/>
              <a:t>kommen</a:t>
            </a:r>
            <a:r>
              <a:rPr lang="en-GB" dirty="0"/>
              <a:t> </a:t>
            </a:r>
            <a:r>
              <a:rPr lang="en-GB" dirty="0" err="1"/>
              <a:t>wir</a:t>
            </a:r>
            <a:r>
              <a:rPr lang="en-GB" dirty="0"/>
              <a:t> </a:t>
            </a:r>
            <a:r>
              <a:rPr lang="en-GB" dirty="0" err="1"/>
              <a:t>schon</a:t>
            </a:r>
            <a:r>
              <a:rPr lang="en-GB" dirty="0"/>
              <a:t> </a:t>
            </a:r>
            <a:r>
              <a:rPr lang="en-GB" dirty="0" err="1"/>
              <a:t>zu</a:t>
            </a:r>
            <a:r>
              <a:rPr lang="en-GB" dirty="0"/>
              <a:t> den </a:t>
            </a:r>
            <a:r>
              <a:rPr lang="en-GB" dirty="0" err="1"/>
              <a:t>Simulationsergebnissen</a:t>
            </a:r>
            <a:r>
              <a:rPr lang="en-GB" dirty="0"/>
              <a:t> und </a:t>
            </a:r>
            <a:r>
              <a:rPr lang="en-GB" dirty="0" err="1"/>
              <a:t>Bewertung</a:t>
            </a:r>
            <a:r>
              <a:rPr lang="en-GB" dirty="0"/>
              <a:t>.  </a:t>
            </a:r>
            <a:r>
              <a:rPr lang="en-GB" dirty="0" err="1"/>
              <a:t>Abschließend</a:t>
            </a:r>
            <a:r>
              <a:rPr lang="en-GB" dirty="0"/>
              <a:t> </a:t>
            </a:r>
            <a:r>
              <a:rPr lang="en-GB" dirty="0" err="1"/>
              <a:t>gibt</a:t>
            </a:r>
            <a:r>
              <a:rPr lang="en-GB" dirty="0"/>
              <a:t> es </a:t>
            </a:r>
            <a:r>
              <a:rPr lang="en-GB" dirty="0" err="1"/>
              <a:t>dann</a:t>
            </a:r>
            <a:r>
              <a:rPr lang="en-GB" dirty="0"/>
              <a:t> </a:t>
            </a:r>
            <a:r>
              <a:rPr lang="en-GB" dirty="0" err="1"/>
              <a:t>eine</a:t>
            </a:r>
            <a:r>
              <a:rPr lang="en-GB" dirty="0"/>
              <a:t> </a:t>
            </a:r>
            <a:r>
              <a:rPr lang="en-GB" dirty="0" err="1"/>
              <a:t>kurze</a:t>
            </a:r>
            <a:r>
              <a:rPr lang="en-GB" dirty="0"/>
              <a:t> </a:t>
            </a:r>
            <a:r>
              <a:rPr lang="en-GB" dirty="0" err="1"/>
              <a:t>Zusammenfassung</a:t>
            </a:r>
            <a:r>
              <a:rPr lang="en-GB" dirty="0"/>
              <a:t> und </a:t>
            </a:r>
            <a:r>
              <a:rPr lang="en-GB" dirty="0" err="1"/>
              <a:t>einen</a:t>
            </a:r>
            <a:r>
              <a:rPr lang="en-GB" dirty="0"/>
              <a:t> </a:t>
            </a:r>
            <a:r>
              <a:rPr lang="en-GB" dirty="0" err="1"/>
              <a:t>Ausblick</a:t>
            </a:r>
            <a:endParaRPr lang="en-GB" dirty="0"/>
          </a:p>
        </p:txBody>
      </p:sp>
    </p:spTree>
    <p:extLst>
      <p:ext uri="{BB962C8B-B14F-4D97-AF65-F5344CB8AC3E}">
        <p14:creationId xmlns:p14="http://schemas.microsoft.com/office/powerpoint/2010/main" val="4181376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ein einfaches Beispielmodell zur Anwendung der implementierten Hydraulik.</a:t>
            </a:r>
            <a:endParaRPr lang="en-US" dirty="0"/>
          </a:p>
        </p:txBody>
      </p:sp>
    </p:spTree>
    <p:extLst>
      <p:ext uri="{BB962C8B-B14F-4D97-AF65-F5344CB8AC3E}">
        <p14:creationId xmlns:p14="http://schemas.microsoft.com/office/powerpoint/2010/main" val="4039509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VEROSIM eine Klasse </a:t>
            </a:r>
            <a:r>
              <a:rPr lang="de-DE" dirty="0" err="1"/>
              <a:t>HydraulicExtension</a:t>
            </a:r>
            <a:r>
              <a:rPr lang="de-DE" dirty="0"/>
              <a:t> in </a:t>
            </a:r>
            <a:r>
              <a:rPr lang="de-DE" dirty="0" err="1"/>
              <a:t>RBDynamix</a:t>
            </a:r>
            <a:r>
              <a:rPr lang="de-DE" dirty="0"/>
              <a:t>  zur Implementierung. Dort werden dann diese Gleichungen aus der Modellbildung integriert. Die </a:t>
            </a:r>
            <a:r>
              <a:rPr lang="de-DE" dirty="0" err="1"/>
              <a:t>Diffenertialgleichung</a:t>
            </a:r>
            <a:r>
              <a:rPr lang="de-DE" dirty="0"/>
              <a:t> werden, mittels Explizit Euler Verfahren zeitlicher Integration gelöst. Pumpe und Tank liefern konstanten Druck. Dann gibt es eine Benutzereingabe auf die ich im Folgenden eingehen werde, in der der Benutzer die relevanten Parameter eingibt.</a:t>
            </a:r>
            <a:endParaRPr lang="en-US" dirty="0"/>
          </a:p>
        </p:txBody>
      </p:sp>
    </p:spTree>
    <p:extLst>
      <p:ext uri="{BB962C8B-B14F-4D97-AF65-F5344CB8AC3E}">
        <p14:creationId xmlns:p14="http://schemas.microsoft.com/office/powerpoint/2010/main" val="1087115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Unterschiedliche Signaltypen zur Validierung unter verschiedenen Bedingungen. Analyse von abrupten Änderungen des Signaleingangs, Beobachten der System Reaktion. Aber auch Analyse von schwingenden Eingangssignalen. Reaktion in </a:t>
            </a:r>
            <a:r>
              <a:rPr lang="de-DE" dirty="0" err="1"/>
              <a:t>Simscape</a:t>
            </a:r>
            <a:r>
              <a:rPr lang="de-DE" dirty="0"/>
              <a:t> und VEROSIM liefert Informationen darüber, wie gut das implementierte System funktioniert. </a:t>
            </a:r>
            <a:endParaRPr lang="en-US" dirty="0"/>
          </a:p>
        </p:txBody>
      </p:sp>
    </p:spTree>
    <p:extLst>
      <p:ext uri="{BB962C8B-B14F-4D97-AF65-F5344CB8AC3E}">
        <p14:creationId xmlns:p14="http://schemas.microsoft.com/office/powerpoint/2010/main" val="358242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sind die Ergebnisse für das aperiodische Eingangssignal u(t). Wie zu erwarten stellt sich immer eine konstante Geschwindigkeit ein des Zylinderkolbens. In Folge von </a:t>
            </a:r>
            <a:endParaRPr lang="en-US" dirty="0"/>
          </a:p>
        </p:txBody>
      </p:sp>
    </p:spTree>
    <p:extLst>
      <p:ext uri="{BB962C8B-B14F-4D97-AF65-F5344CB8AC3E}">
        <p14:creationId xmlns:p14="http://schemas.microsoft.com/office/powerpoint/2010/main" val="3316148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4196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der Hydraulik werden in der Regel Öle als Betriebsmedium eingesetzt. Eine der Eigenschaften, neben der Dichte, die sich durch die das Verhältnis der Masse zum Volumen berechnet, ist die Viskosität. Diese Eigenschaft ist ein Maß für die Fließfähigkeit einer Flüssigkeit. Dickflüssige Öle weisen eine hohe Viskosität auf, während dünnflüssige Öle eine niedrige Viskosität aufweisen.  Sie ist ein Maß für die innere Reibung einer Flüssigkeit. Man kann sich das so vorstellen, dass wenn in der oberen Schicht eine tangentiale Kraft wirkt, dass es auch zu Bewegung in den darunterliegenden Schichten kommt. Die Viskosität gibt dann das Verhältnis des Geschwindigkeitsgradienten entlang der der y-Achse, zu der Kraft die auf dieser Flüssigkeitsschicht tangential wirkt. </a:t>
            </a:r>
            <a:endParaRPr lang="en-US" dirty="0"/>
          </a:p>
        </p:txBody>
      </p:sp>
    </p:spTree>
    <p:extLst>
      <p:ext uri="{BB962C8B-B14F-4D97-AF65-F5344CB8AC3E}">
        <p14:creationId xmlns:p14="http://schemas.microsoft.com/office/powerpoint/2010/main" val="46021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zh-CN" altLang="en-US" dirty="0"/>
              </a:p>
              <a:p>
                <a:r>
                  <a:rPr lang="zh-CN" altLang="en-US" b="1" dirty="0"/>
                  <a:t>现状缺口</a:t>
                </a:r>
                <a:r>
                  <a:rPr lang="zh-CN" altLang="en-US" dirty="0"/>
                  <a:t>。在我们使用的 </a:t>
                </a:r>
                <a:r>
                  <a:rPr lang="en-US" altLang="zh-CN" dirty="0"/>
                  <a:t>VEROSIM </a:t>
                </a:r>
                <a:r>
                  <a:rPr lang="zh-CN" altLang="en-US" dirty="0"/>
                  <a:t>平台里，目前缺少一种</a:t>
                </a:r>
                <a:r>
                  <a:rPr lang="zh-CN" altLang="en-US" b="1" dirty="0"/>
                  <a:t>收敛更快的一阶加速求解器</a:t>
                </a:r>
                <a:r>
                  <a:rPr lang="zh-CN" altLang="en-US" dirty="0"/>
                  <a:t>。传统方法（例如 </a:t>
                </a:r>
                <a:r>
                  <a:rPr lang="en-US" altLang="zh-CN" dirty="0"/>
                  <a:t>Dantzig </a:t>
                </a:r>
                <a:r>
                  <a:rPr lang="zh-CN" altLang="en-US" dirty="0"/>
                  <a:t>这样的枢轴法）虽然稳，但在大规模接触里迭代成本偏高，内存和并行扩展性也受限。我们希望在</a:t>
                </a:r>
                <a:r>
                  <a:rPr lang="zh-CN" altLang="en-US" b="1" dirty="0"/>
                  <a:t>工程规模</a:t>
                </a:r>
                <a:r>
                  <a:rPr lang="zh-CN" altLang="en-US" dirty="0"/>
                  <a:t>下，既保证鲁棒性，又把</a:t>
                </a:r>
                <a:r>
                  <a:rPr lang="zh-CN" altLang="en-US" b="1" dirty="0"/>
                  <a:t>每步时间</a:t>
                </a:r>
                <a:r>
                  <a:rPr lang="zh-CN" altLang="en-US" dirty="0"/>
                  <a:t>和</a:t>
                </a:r>
                <a:r>
                  <a:rPr lang="zh-CN" altLang="en-US" b="1" dirty="0"/>
                  <a:t>总迭代数</a:t>
                </a:r>
                <a:r>
                  <a:rPr lang="zh-CN" altLang="en-US" dirty="0"/>
                  <a:t>降下来。</a:t>
                </a:r>
                <a:endParaRPr lang="en-US" altLang="zh-CN" dirty="0"/>
              </a:p>
              <a:p>
                <a:endParaRPr lang="zh-CN" altLang="en-US" dirty="0"/>
              </a:p>
              <a:p>
                <a:r>
                  <a:rPr lang="zh-CN" altLang="en-US" dirty="0"/>
                  <a:t>围绕这个目标，我们的</a:t>
                </a:r>
                <a:r>
                  <a:rPr lang="zh-CN" altLang="en-US" b="1" dirty="0"/>
                  <a:t>研究路线</a:t>
                </a:r>
                <a:r>
                  <a:rPr lang="zh-CN" altLang="en-US" dirty="0"/>
                  <a:t>有三点：</a:t>
                </a:r>
              </a:p>
              <a:p>
                <a:r>
                  <a:rPr lang="zh-CN" altLang="en-US" dirty="0"/>
                  <a:t>第一，</a:t>
                </a:r>
                <a:r>
                  <a:rPr lang="zh-CN" altLang="en-US" b="1" dirty="0"/>
                  <a:t>严格建模：</a:t>
                </a:r>
                <a:r>
                  <a:rPr lang="en-US" altLang="zh-CN" b="1" dirty="0"/>
                  <a:t>DVI → SOCCP</a:t>
                </a:r>
                <a:r>
                  <a:rPr lang="zh-CN" altLang="en-US" dirty="0"/>
                  <a:t>。我们从微分变分不等式（</a:t>
                </a:r>
                <a:r>
                  <a:rPr lang="en-US" altLang="zh-CN" dirty="0"/>
                  <a:t>DVI</a:t>
                </a:r>
                <a:r>
                  <a:rPr lang="zh-CN" altLang="en-US" dirty="0"/>
                  <a:t>）出发，经离散化与线性化，把法向接触和库仑摩擦统一落到**二阶锥互补问题（</a:t>
                </a:r>
                <a:r>
                  <a:rPr lang="en-US" altLang="zh-CN" dirty="0"/>
                  <a:t>SOCCP</a:t>
                </a:r>
                <a:r>
                  <a:rPr lang="zh-CN" altLang="en-US" dirty="0"/>
                  <a:t>）**框架里。这样做的好处是模型自洽、投影算子明确，为后面的一阶法提供干净的数学地基。</a:t>
                </a:r>
                <a:endParaRPr lang="en-US" altLang="zh-CN" dirty="0"/>
              </a:p>
              <a:p>
                <a:endParaRPr lang="zh-CN" altLang="en-US" dirty="0"/>
              </a:p>
              <a:p>
                <a:r>
                  <a:rPr lang="zh-CN" altLang="en-US" dirty="0"/>
                  <a:t>第二，</a:t>
                </a:r>
                <a:r>
                  <a:rPr lang="zh-CN" altLang="en-US" b="1" dirty="0"/>
                  <a:t>算子式实现：</a:t>
                </a:r>
                <a:r>
                  <a:rPr lang="en-US" altLang="zh-CN" b="1" dirty="0"/>
                  <a:t>matrix-free Schur </a:t>
                </a:r>
                <a:r>
                  <a:rPr lang="zh-CN" altLang="en-US" b="1" dirty="0"/>
                  <a:t>乘算子</a:t>
                </a:r>
                <a:r>
                  <a:rPr lang="zh-CN" altLang="en-US" dirty="0"/>
                  <a:t>。我们不显式装配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𝑀</m:t>
                        </m:r>
                      </m:e>
                      <m:sup>
                        <m:r>
                          <a:rPr lang="zh-CN" altLang="en-US" sz="1200" i="0" kern="1200">
                            <a:solidFill>
                              <a:schemeClr val="tx1"/>
                            </a:solidFill>
                            <a:latin typeface="Cambria Math" panose="02040503050406030204" pitchFamily="18" charset="0"/>
                            <a:ea typeface="+mn-ea"/>
                            <a:cs typeface="+mn-cs"/>
                          </a:rPr>
                          <m:t>−</m:t>
                        </m:r>
                        <m:r>
                          <a:rPr lang="en-US" altLang="zh-CN" sz="1200" i="0" kern="1200">
                            <a:solidFill>
                              <a:schemeClr val="tx1"/>
                            </a:solidFill>
                            <a:latin typeface="Cambria Math" panose="02040503050406030204" pitchFamily="18" charset="0"/>
                            <a:ea typeface="+mn-ea"/>
                            <a:cs typeface="+mn-cs"/>
                          </a:rPr>
                          <m:t>1</m:t>
                        </m:r>
                      </m:sup>
                    </m:sSup>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𝐽</m:t>
                        </m:r>
                      </m:e>
                      <m:sup>
                        <m:r>
                          <a:rPr lang="zh-CN" altLang="en-US" sz="1200" i="0" kern="1200">
                            <a:solidFill>
                              <a:schemeClr val="tx1"/>
                            </a:solidFill>
                            <a:latin typeface="Cambria Math" panose="02040503050406030204" pitchFamily="18" charset="0"/>
                            <a:ea typeface="+mn-ea"/>
                            <a:cs typeface="+mn-cs"/>
                          </a:rPr>
                          <m:t>⊤</m:t>
                        </m:r>
                      </m:sup>
                    </m:sSup>
                  </m:oMath>
                </a14:m>
                <a:r>
                  <a:rPr lang="zh-CN" altLang="en-US" dirty="0"/>
                  <a:t>，而是把“乘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”写成一串</a:t>
                </a:r>
                <a:r>
                  <a:rPr lang="zh-CN" altLang="en-US" b="1" dirty="0"/>
                  <a:t>核函数</a:t>
                </a:r>
                <a:r>
                  <a:rPr lang="zh-CN" altLang="en-US" dirty="0"/>
                  <a:t>：先乘 </a:t>
                </a:r>
                <a14:m>
                  <m:oMath xmlns:m="http://schemas.openxmlformats.org/officeDocument/2006/math">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𝐽</m:t>
                        </m:r>
                      </m:e>
                      <m:sup>
                        <m:r>
                          <a:rPr lang="zh-CN" altLang="en-US" sz="1200" i="0" kern="1200">
                            <a:solidFill>
                              <a:schemeClr val="tx1"/>
                            </a:solidFill>
                            <a:latin typeface="Cambria Math" panose="02040503050406030204" pitchFamily="18" charset="0"/>
                            <a:ea typeface="+mn-ea"/>
                            <a:cs typeface="+mn-cs"/>
                          </a:rPr>
                          <m:t>⊤</m:t>
                        </m:r>
                      </m:sup>
                    </m:sSup>
                  </m:oMath>
                </a14:m>
                <a:r>
                  <a:rPr lang="zh-CN" altLang="en-US" dirty="0"/>
                  <a:t>，再解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，再乘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𝐽</m:t>
                    </m:r>
                  </m:oMath>
                </a14:m>
                <a:r>
                  <a:rPr lang="zh-CN" altLang="en-US" dirty="0"/>
                  <a:t>。这种 </a:t>
                </a:r>
                <a:r>
                  <a:rPr lang="en-US" altLang="zh-CN" dirty="0"/>
                  <a:t>matrix-free </a:t>
                </a:r>
                <a:r>
                  <a:rPr lang="zh-CN" altLang="en-US" dirty="0"/>
                  <a:t>的方式能显著降低峰值内存、提升缓存友好度，也便于后续把这些核并行化。</a:t>
                </a:r>
                <a:endParaRPr lang="en-US" altLang="zh-CN" dirty="0"/>
              </a:p>
              <a:p>
                <a:endParaRPr lang="zh-CN" altLang="en-US" dirty="0"/>
              </a:p>
              <a:p>
                <a:r>
                  <a:rPr lang="zh-CN" altLang="en-US" dirty="0"/>
                  <a:t>第三，</a:t>
                </a:r>
                <a:r>
                  <a:rPr lang="zh-CN" altLang="en-US" b="1" dirty="0"/>
                  <a:t>算法核心：</a:t>
                </a:r>
                <a:r>
                  <a:rPr lang="en-US" altLang="zh-CN" b="1" dirty="0"/>
                  <a:t>APGD</a:t>
                </a:r>
                <a:r>
                  <a:rPr lang="zh-CN" altLang="en-US" dirty="0"/>
                  <a:t>。我们采用带 </a:t>
                </a:r>
                <a:r>
                  <a:rPr lang="en-US" altLang="zh-CN" b="1" dirty="0"/>
                  <a:t>Nesterov </a:t>
                </a:r>
                <a:r>
                  <a:rPr lang="zh-CN" altLang="en-US" b="1" dirty="0"/>
                  <a:t>动量</a:t>
                </a:r>
                <a:r>
                  <a:rPr lang="zh-CN" altLang="en-US" dirty="0"/>
                  <a:t> 的</a:t>
                </a:r>
                <a:r>
                  <a:rPr lang="zh-CN" altLang="en-US" b="1" dirty="0"/>
                  <a:t>加速投影梯度法</a:t>
                </a:r>
                <a:r>
                  <a:rPr lang="zh-CN" altLang="en-US" dirty="0"/>
                  <a:t>，每一步做三件事：梯度下降、</a:t>
                </a:r>
                <a:r>
                  <a:rPr lang="zh-CN" altLang="en-US" b="1" dirty="0"/>
                  <a:t>投影</a:t>
                </a:r>
                <a:r>
                  <a:rPr lang="zh-CN" altLang="en-US" dirty="0"/>
                  <a:t>回物理可行域（法向非负、摩擦二阶锥），以及基于 </a:t>
                </a:r>
                <a:r>
                  <a:rPr lang="en-US" altLang="zh-CN" b="1" dirty="0"/>
                  <a:t>Armijo </a:t>
                </a:r>
                <a:r>
                  <a:rPr lang="zh-CN" altLang="en-US" b="1" dirty="0"/>
                  <a:t>回溯</a:t>
                </a:r>
                <a:r>
                  <a:rPr lang="zh-CN" altLang="en-US" dirty="0"/>
                  <a:t> 的自适应步长，保证单步下降与整体收敛。这个组合让算法既有一阶法的简洁，又有不错的</a:t>
                </a:r>
                <a:r>
                  <a:rPr lang="zh-CN" altLang="en-US" b="1" dirty="0"/>
                  <a:t>收敛速率</a:t>
                </a:r>
                <a:r>
                  <a:rPr lang="zh-CN" altLang="en-US" dirty="0"/>
                  <a:t>与</a:t>
                </a:r>
                <a:r>
                  <a:rPr lang="zh-CN" altLang="en-US" b="1" dirty="0"/>
                  <a:t>稳健性</a:t>
                </a:r>
                <a:r>
                  <a:rPr lang="zh-CN" altLang="en-US" dirty="0"/>
                  <a:t>。</a:t>
                </a:r>
                <a:endParaRPr lang="en-US" altLang="zh-CN" dirty="0"/>
              </a:p>
              <a:p>
                <a:endParaRPr lang="zh-CN" altLang="en-US" dirty="0"/>
              </a:p>
              <a:p>
                <a:r>
                  <a:rPr lang="zh-CN" altLang="en-US" dirty="0"/>
                  <a:t>在</a:t>
                </a:r>
                <a:r>
                  <a:rPr lang="zh-CN" altLang="en-US" b="1" dirty="0"/>
                  <a:t>并行化</a:t>
                </a:r>
                <a:r>
                  <a:rPr lang="zh-CN" altLang="en-US" dirty="0"/>
                  <a:t>方面，我们将把 </a:t>
                </a:r>
                <a:r>
                  <a:rPr lang="en-US" altLang="zh-CN" dirty="0"/>
                  <a:t>Schur </a:t>
                </a:r>
                <a:r>
                  <a:rPr lang="zh-CN" altLang="en-US" dirty="0"/>
                  <a:t>乘算子、投影与接触遍历切成线程安全的子核，规划 </a:t>
                </a:r>
                <a:r>
                  <a:rPr lang="en-US" altLang="zh-CN" dirty="0"/>
                  <a:t>OpenMP </a:t>
                </a:r>
                <a:r>
                  <a:rPr lang="zh-CN" altLang="en-US" dirty="0"/>
                  <a:t>起步、后续评估任务图或 </a:t>
                </a:r>
                <a:r>
                  <a:rPr lang="en-US" altLang="zh-CN" dirty="0"/>
                  <a:t>MPI/</a:t>
                </a:r>
                <a:r>
                  <a:rPr lang="zh-CN" altLang="en-US" dirty="0"/>
                  <a:t>多设备的扩展（这部分作为 </a:t>
                </a:r>
                <a:r>
                  <a:rPr lang="en-US" altLang="zh-CN" b="1" dirty="0"/>
                  <a:t>TBD</a:t>
                </a:r>
                <a:r>
                  <a:rPr lang="zh-CN" altLang="en-US" dirty="0"/>
                  <a:t>，在集成后逐步推进）。</a:t>
                </a:r>
              </a:p>
              <a:p>
                <a:endParaRPr lang="en-US" altLang="zh-CN" b="1" dirty="0"/>
              </a:p>
              <a:p>
                <a:r>
                  <a:rPr lang="zh-CN" altLang="en-US" b="1" dirty="0"/>
                  <a:t>验证与评估</a:t>
                </a:r>
                <a:r>
                  <a:rPr lang="zh-CN" altLang="en-US" dirty="0"/>
                  <a:t>：我们会与 </a:t>
                </a:r>
                <a:r>
                  <a:rPr lang="en-US" altLang="zh-CN" dirty="0"/>
                  <a:t>Dantzig </a:t>
                </a:r>
                <a:r>
                  <a:rPr lang="zh-CN" altLang="en-US" dirty="0"/>
                  <a:t>基线做对照，指标包括</a:t>
                </a:r>
              </a:p>
              <a:p>
                <a:endParaRPr lang="en-US" altLang="zh-CN" b="1" dirty="0"/>
              </a:p>
              <a:p>
                <a:r>
                  <a:rPr lang="zh-CN" altLang="en-US" b="1" dirty="0"/>
                  <a:t>迭代次数</a:t>
                </a:r>
                <a:r>
                  <a:rPr lang="zh-CN" altLang="en-US" dirty="0"/>
                  <a:t>与</a:t>
                </a:r>
                <a:r>
                  <a:rPr lang="zh-CN" altLang="en-US" b="1" dirty="0"/>
                  <a:t>每步时间</a:t>
                </a:r>
                <a:r>
                  <a:rPr lang="zh-CN" altLang="en-US" dirty="0"/>
                  <a:t>（收敛速度与吞吐）；</a:t>
                </a:r>
                <a:r>
                  <a:rPr lang="zh-CN" altLang="en-US" b="1" dirty="0"/>
                  <a:t>残差</a:t>
                </a:r>
                <a:r>
                  <a:rPr lang="zh-CN" altLang="en-US" dirty="0"/>
                  <a:t>与</a:t>
                </a:r>
                <a:r>
                  <a:rPr lang="zh-CN" altLang="en-US" b="1" dirty="0"/>
                  <a:t>能量一致性</a:t>
                </a:r>
                <a:r>
                  <a:rPr lang="zh-CN" altLang="en-US" dirty="0"/>
                  <a:t>（物理正确性与数值稳定性）；在不同接触规模与摩擦系数下的</a:t>
                </a:r>
                <a:r>
                  <a:rPr lang="zh-CN" altLang="en-US" b="1" dirty="0"/>
                  <a:t>鲁棒性</a:t>
                </a:r>
                <a:r>
                  <a:rPr lang="zh-CN" altLang="en-US" dirty="0"/>
                  <a:t>曲线。</a:t>
                </a:r>
                <a:endParaRPr lang="en-US" altLang="zh-CN" dirty="0"/>
              </a:p>
              <a:p>
                <a:endParaRPr lang="en-US" altLang="zh-CN" dirty="0"/>
              </a:p>
              <a:p>
                <a:r>
                  <a:rPr lang="zh-CN" altLang="en-US" dirty="0"/>
                  <a:t>同时，我们会报告内存占用与并行扩展性，量化 </a:t>
                </a:r>
                <a:r>
                  <a:rPr lang="en-US" altLang="zh-CN" dirty="0"/>
                  <a:t>matrix-free </a:t>
                </a:r>
                <a:r>
                  <a:rPr lang="zh-CN" altLang="en-US" dirty="0"/>
                  <a:t>带来的好处。</a:t>
                </a:r>
                <a:endParaRPr lang="en-US" altLang="zh-CN" dirty="0"/>
              </a:p>
              <a:p>
                <a:endParaRPr lang="zh-CN" altLang="en-US" dirty="0"/>
              </a:p>
              <a:p>
                <a:r>
                  <a:rPr lang="zh-CN" altLang="en-US" b="1" dirty="0"/>
                  <a:t>集成与应用</a:t>
                </a:r>
                <a:r>
                  <a:rPr lang="zh-CN" altLang="en-US" dirty="0"/>
                  <a:t>：最后，把 </a:t>
                </a:r>
                <a:r>
                  <a:rPr lang="en-US" altLang="zh-CN" dirty="0"/>
                  <a:t>APGD </a:t>
                </a:r>
                <a:r>
                  <a:rPr lang="zh-CN" altLang="en-US" dirty="0"/>
                  <a:t>对接进 </a:t>
                </a:r>
                <a:r>
                  <a:rPr lang="en-US" altLang="zh-CN" dirty="0"/>
                  <a:t>VEROSIM </a:t>
                </a:r>
                <a:r>
                  <a:rPr lang="zh-CN" altLang="en-US" dirty="0"/>
                  <a:t>仿真流程，覆盖典型场景：刚体</a:t>
                </a:r>
                <a:r>
                  <a:rPr lang="en-US" altLang="zh-CN" dirty="0"/>
                  <a:t>—</a:t>
                </a:r>
                <a:r>
                  <a:rPr lang="zh-CN" altLang="en-US" dirty="0"/>
                  <a:t>地形、多接触摩擦、含关节与双边约束的机械系统。目标是让求解器在工程项目里“能直接用、好维护、可扩展”。</a:t>
                </a:r>
              </a:p>
            </p:txBody>
          </p:sp>
        </mc:Choice>
        <mc:Fallback xmlns="">
          <p:sp>
            <p:nvSpPr>
              <p:cNvPr id="3" name="Notizenplatzhalter 2"/>
              <p:cNvSpPr>
                <a:spLocks noGrp="1"/>
              </p:cNvSpPr>
              <p:nvPr>
                <p:ph type="body" idx="1"/>
              </p:nvPr>
            </p:nvSpPr>
            <p:spPr/>
            <p:txBody>
              <a:bodyPr/>
              <a:lstStyle/>
              <a:p>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zh-CN" altLang="en-US" dirty="0"/>
              </a:p>
              <a:p>
                <a:r>
                  <a:rPr lang="zh-CN" altLang="en-US" b="1" dirty="0"/>
                  <a:t>现状缺口</a:t>
                </a:r>
                <a:r>
                  <a:rPr lang="zh-CN" altLang="en-US" dirty="0"/>
                  <a:t>。在我们使用的 </a:t>
                </a:r>
                <a:r>
                  <a:rPr lang="en-US" altLang="zh-CN" dirty="0"/>
                  <a:t>VEROSIM </a:t>
                </a:r>
                <a:r>
                  <a:rPr lang="zh-CN" altLang="en-US" dirty="0"/>
                  <a:t>平台里，目前缺少一种</a:t>
                </a:r>
                <a:r>
                  <a:rPr lang="zh-CN" altLang="en-US" b="1" dirty="0"/>
                  <a:t>收敛更快的一阶加速求解器</a:t>
                </a:r>
                <a:r>
                  <a:rPr lang="zh-CN" altLang="en-US" dirty="0"/>
                  <a:t>。传统方法（例如 </a:t>
                </a:r>
                <a:r>
                  <a:rPr lang="en-US" altLang="zh-CN" dirty="0"/>
                  <a:t>Dantzig </a:t>
                </a:r>
                <a:r>
                  <a:rPr lang="zh-CN" altLang="en-US" dirty="0"/>
                  <a:t>这样的枢轴法）虽然稳，但在大规模接触里迭代成本偏高，内存和并行扩展性也受限。我们希望在</a:t>
                </a:r>
                <a:r>
                  <a:rPr lang="zh-CN" altLang="en-US" b="1" dirty="0"/>
                  <a:t>工程规模</a:t>
                </a:r>
                <a:r>
                  <a:rPr lang="zh-CN" altLang="en-US" dirty="0"/>
                  <a:t>下，既保证鲁棒性，又把</a:t>
                </a:r>
                <a:r>
                  <a:rPr lang="zh-CN" altLang="en-US" b="1" dirty="0"/>
                  <a:t>每步时间</a:t>
                </a:r>
                <a:r>
                  <a:rPr lang="zh-CN" altLang="en-US" dirty="0"/>
                  <a:t>和</a:t>
                </a:r>
                <a:r>
                  <a:rPr lang="zh-CN" altLang="en-US" b="1" dirty="0"/>
                  <a:t>总迭代数</a:t>
                </a:r>
                <a:r>
                  <a:rPr lang="zh-CN" altLang="en-US" dirty="0"/>
                  <a:t>降下来。</a:t>
                </a:r>
                <a:endParaRPr lang="en-US" altLang="zh-CN" dirty="0"/>
              </a:p>
              <a:p>
                <a:endParaRPr lang="zh-CN" altLang="en-US" dirty="0"/>
              </a:p>
              <a:p>
                <a:r>
                  <a:rPr lang="zh-CN" altLang="en-US" dirty="0"/>
                  <a:t>围绕这个目标，我们的</a:t>
                </a:r>
                <a:r>
                  <a:rPr lang="zh-CN" altLang="en-US" b="1" dirty="0"/>
                  <a:t>研究路线</a:t>
                </a:r>
                <a:r>
                  <a:rPr lang="zh-CN" altLang="en-US" dirty="0"/>
                  <a:t>有三点：</a:t>
                </a:r>
              </a:p>
              <a:p>
                <a:r>
                  <a:rPr lang="zh-CN" altLang="en-US" dirty="0"/>
                  <a:t>第一，</a:t>
                </a:r>
                <a:r>
                  <a:rPr lang="zh-CN" altLang="en-US" b="1" dirty="0"/>
                  <a:t>严格建模：</a:t>
                </a:r>
                <a:r>
                  <a:rPr lang="en-US" altLang="zh-CN" b="1" dirty="0"/>
                  <a:t>DVI → SOCCP</a:t>
                </a:r>
                <a:r>
                  <a:rPr lang="zh-CN" altLang="en-US" dirty="0"/>
                  <a:t>。我们从微分变分不等式（</a:t>
                </a:r>
                <a:r>
                  <a:rPr lang="en-US" altLang="zh-CN" dirty="0"/>
                  <a:t>DVI</a:t>
                </a:r>
                <a:r>
                  <a:rPr lang="zh-CN" altLang="en-US" dirty="0"/>
                  <a:t>）出发，经离散化与线性化，把法向接触和库仑摩擦统一落到**二阶锥互补问题（</a:t>
                </a:r>
                <a:r>
                  <a:rPr lang="en-US" altLang="zh-CN" dirty="0"/>
                  <a:t>SOCCP</a:t>
                </a:r>
                <a:r>
                  <a:rPr lang="zh-CN" altLang="en-US" dirty="0"/>
                  <a:t>）**框架里。这样做的好处是模型自洽、投影算子明确，为后面的一阶法提供干净的数学地基。</a:t>
                </a:r>
                <a:endParaRPr lang="en-US" altLang="zh-CN" dirty="0"/>
              </a:p>
              <a:p>
                <a:endParaRPr lang="zh-CN" altLang="en-US" dirty="0"/>
              </a:p>
              <a:p>
                <a:r>
                  <a:rPr lang="zh-CN" altLang="en-US" dirty="0"/>
                  <a:t>第二，</a:t>
                </a:r>
                <a:r>
                  <a:rPr lang="zh-CN" altLang="en-US" b="1" dirty="0"/>
                  <a:t>算子式实现：</a:t>
                </a:r>
                <a:r>
                  <a:rPr lang="en-US" altLang="zh-CN" b="1" dirty="0"/>
                  <a:t>matrix-free Schur </a:t>
                </a:r>
                <a:r>
                  <a:rPr lang="zh-CN" altLang="en-US" b="1" dirty="0"/>
                  <a:t>乘算子</a:t>
                </a:r>
                <a:r>
                  <a:rPr lang="zh-CN" altLang="en-US" dirty="0"/>
                  <a:t>。我们不显式装配 </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𝐽𝑀^(−</a:t>
                </a:r>
                <a:r>
                  <a:rPr lang="en-US" altLang="zh-CN" sz="1200" i="0" kern="1200">
                    <a:solidFill>
                      <a:schemeClr val="tx1"/>
                    </a:solidFill>
                    <a:latin typeface="+mn-lt"/>
                    <a:ea typeface="+mn-ea"/>
                    <a:cs typeface="+mn-cs"/>
                  </a:rPr>
                  <a:t>1</a:t>
                </a:r>
                <a:r>
                  <a:rPr lang="zh-CN" altLang="en-US" sz="1200" i="0" kern="1200">
                    <a:solidFill>
                      <a:schemeClr val="tx1"/>
                    </a:solidFill>
                    <a:latin typeface="+mn-lt"/>
                    <a:ea typeface="+mn-ea"/>
                    <a:cs typeface="+mn-cs"/>
                  </a:rPr>
                  <a:t>) 𝐽^⊤</a:t>
                </a:r>
                <a:r>
                  <a:rPr lang="zh-CN" altLang="en-US" dirty="0"/>
                  <a:t>，而是把“乘 </a:t>
                </a:r>
                <a:r>
                  <a:rPr lang="zh-CN" altLang="en-US" sz="1200" i="0" kern="1200">
                    <a:solidFill>
                      <a:schemeClr val="tx1"/>
                    </a:solidFill>
                    <a:latin typeface="+mn-lt"/>
                    <a:ea typeface="+mn-ea"/>
                    <a:cs typeface="+mn-cs"/>
                  </a:rPr>
                  <a:t>𝐴</a:t>
                </a:r>
                <a:r>
                  <a:rPr lang="zh-CN" altLang="en-US" dirty="0"/>
                  <a:t>”写成一串</a:t>
                </a:r>
                <a:r>
                  <a:rPr lang="zh-CN" altLang="en-US" b="1" dirty="0"/>
                  <a:t>核函数</a:t>
                </a:r>
                <a:r>
                  <a:rPr lang="zh-CN" altLang="en-US" dirty="0"/>
                  <a:t>：先乘 </a:t>
                </a:r>
                <a:r>
                  <a:rPr lang="zh-CN" altLang="en-US" sz="1200" i="0" kern="1200">
                    <a:solidFill>
                      <a:schemeClr val="tx1"/>
                    </a:solidFill>
                    <a:latin typeface="+mn-lt"/>
                    <a:ea typeface="+mn-ea"/>
                    <a:cs typeface="+mn-cs"/>
                  </a:rPr>
                  <a:t>𝐽^⊤</a:t>
                </a:r>
                <a:r>
                  <a:rPr lang="zh-CN" altLang="en-US" dirty="0"/>
                  <a:t>，再解 </a:t>
                </a:r>
                <a:r>
                  <a:rPr lang="zh-CN" altLang="en-US" sz="1200" i="0" kern="1200">
                    <a:solidFill>
                      <a:schemeClr val="tx1"/>
                    </a:solidFill>
                    <a:latin typeface="+mn-lt"/>
                    <a:ea typeface="+mn-ea"/>
                    <a:cs typeface="+mn-cs"/>
                  </a:rPr>
                  <a:t>𝑀</a:t>
                </a:r>
                <a:r>
                  <a:rPr lang="zh-CN" altLang="en-US" dirty="0"/>
                  <a:t>，再乘 </a:t>
                </a:r>
                <a:r>
                  <a:rPr lang="zh-CN" altLang="en-US" sz="1200" i="0" kern="1200">
                    <a:solidFill>
                      <a:schemeClr val="tx1"/>
                    </a:solidFill>
                    <a:latin typeface="+mn-lt"/>
                    <a:ea typeface="+mn-ea"/>
                    <a:cs typeface="+mn-cs"/>
                  </a:rPr>
                  <a:t>𝐽</a:t>
                </a:r>
                <a:r>
                  <a:rPr lang="zh-CN" altLang="en-US" dirty="0"/>
                  <a:t>。这种 </a:t>
                </a:r>
                <a:r>
                  <a:rPr lang="en-US" altLang="zh-CN" dirty="0"/>
                  <a:t>matrix-free </a:t>
                </a:r>
                <a:r>
                  <a:rPr lang="zh-CN" altLang="en-US" dirty="0"/>
                  <a:t>的方式能显著降低峰值内存、提升缓存友好度，也便于后续把这些核并行化。</a:t>
                </a:r>
                <a:endParaRPr lang="en-US" altLang="zh-CN" dirty="0"/>
              </a:p>
              <a:p>
                <a:endParaRPr lang="zh-CN" altLang="en-US" dirty="0"/>
              </a:p>
              <a:p>
                <a:r>
                  <a:rPr lang="zh-CN" altLang="en-US" dirty="0"/>
                  <a:t>第三，</a:t>
                </a:r>
                <a:r>
                  <a:rPr lang="zh-CN" altLang="en-US" b="1" dirty="0"/>
                  <a:t>算法核心：</a:t>
                </a:r>
                <a:r>
                  <a:rPr lang="en-US" altLang="zh-CN" b="1" dirty="0"/>
                  <a:t>APGD</a:t>
                </a:r>
                <a:r>
                  <a:rPr lang="zh-CN" altLang="en-US" dirty="0"/>
                  <a:t>。我们采用带 </a:t>
                </a:r>
                <a:r>
                  <a:rPr lang="en-US" altLang="zh-CN" b="1" dirty="0"/>
                  <a:t>Nesterov </a:t>
                </a:r>
                <a:r>
                  <a:rPr lang="zh-CN" altLang="en-US" b="1" dirty="0"/>
                  <a:t>动量</a:t>
                </a:r>
                <a:r>
                  <a:rPr lang="zh-CN" altLang="en-US" dirty="0"/>
                  <a:t> 的</a:t>
                </a:r>
                <a:r>
                  <a:rPr lang="zh-CN" altLang="en-US" b="1" dirty="0"/>
                  <a:t>加速投影梯度法</a:t>
                </a:r>
                <a:r>
                  <a:rPr lang="zh-CN" altLang="en-US" dirty="0"/>
                  <a:t>，每一步做三件事：梯度下降、</a:t>
                </a:r>
                <a:r>
                  <a:rPr lang="zh-CN" altLang="en-US" b="1" dirty="0"/>
                  <a:t>投影</a:t>
                </a:r>
                <a:r>
                  <a:rPr lang="zh-CN" altLang="en-US" dirty="0"/>
                  <a:t>回物理可行域（法向非负、摩擦二阶锥），以及基于 </a:t>
                </a:r>
                <a:r>
                  <a:rPr lang="en-US" altLang="zh-CN" b="1" dirty="0"/>
                  <a:t>Armijo </a:t>
                </a:r>
                <a:r>
                  <a:rPr lang="zh-CN" altLang="en-US" b="1" dirty="0"/>
                  <a:t>回溯</a:t>
                </a:r>
                <a:r>
                  <a:rPr lang="zh-CN" altLang="en-US" dirty="0"/>
                  <a:t> 的自适应步长，保证单步下降与整体收敛。这个组合让算法既有一阶法的简洁，又有不错的</a:t>
                </a:r>
                <a:r>
                  <a:rPr lang="zh-CN" altLang="en-US" b="1" dirty="0"/>
                  <a:t>收敛速率</a:t>
                </a:r>
                <a:r>
                  <a:rPr lang="zh-CN" altLang="en-US" dirty="0"/>
                  <a:t>与</a:t>
                </a:r>
                <a:r>
                  <a:rPr lang="zh-CN" altLang="en-US" b="1" dirty="0"/>
                  <a:t>稳健性</a:t>
                </a:r>
                <a:r>
                  <a:rPr lang="zh-CN" altLang="en-US" dirty="0"/>
                  <a:t>。</a:t>
                </a:r>
                <a:endParaRPr lang="en-US" altLang="zh-CN" dirty="0"/>
              </a:p>
              <a:p>
                <a:endParaRPr lang="zh-CN" altLang="en-US" dirty="0"/>
              </a:p>
              <a:p>
                <a:r>
                  <a:rPr lang="zh-CN" altLang="en-US" dirty="0"/>
                  <a:t>在</a:t>
                </a:r>
                <a:r>
                  <a:rPr lang="zh-CN" altLang="en-US" b="1" dirty="0"/>
                  <a:t>并行化</a:t>
                </a:r>
                <a:r>
                  <a:rPr lang="zh-CN" altLang="en-US" dirty="0"/>
                  <a:t>方面，我们将把 </a:t>
                </a:r>
                <a:r>
                  <a:rPr lang="en-US" altLang="zh-CN" dirty="0"/>
                  <a:t>Schur </a:t>
                </a:r>
                <a:r>
                  <a:rPr lang="zh-CN" altLang="en-US" dirty="0"/>
                  <a:t>乘算子、投影与接触遍历切成线程安全的子核，规划 </a:t>
                </a:r>
                <a:r>
                  <a:rPr lang="en-US" altLang="zh-CN" dirty="0"/>
                  <a:t>OpenMP </a:t>
                </a:r>
                <a:r>
                  <a:rPr lang="zh-CN" altLang="en-US" dirty="0"/>
                  <a:t>起步、后续评估任务图或 </a:t>
                </a:r>
                <a:r>
                  <a:rPr lang="en-US" altLang="zh-CN" dirty="0"/>
                  <a:t>MPI/</a:t>
                </a:r>
                <a:r>
                  <a:rPr lang="zh-CN" altLang="en-US" dirty="0"/>
                  <a:t>多设备的扩展（这部分作为 </a:t>
                </a:r>
                <a:r>
                  <a:rPr lang="en-US" altLang="zh-CN" b="1" dirty="0"/>
                  <a:t>TBD</a:t>
                </a:r>
                <a:r>
                  <a:rPr lang="zh-CN" altLang="en-US" dirty="0"/>
                  <a:t>，在集成后逐步推进）。</a:t>
                </a:r>
              </a:p>
              <a:p>
                <a:endParaRPr lang="en-US" altLang="zh-CN" b="1" dirty="0"/>
              </a:p>
              <a:p>
                <a:r>
                  <a:rPr lang="zh-CN" altLang="en-US" b="1" dirty="0"/>
                  <a:t>验证与评估</a:t>
                </a:r>
                <a:r>
                  <a:rPr lang="zh-CN" altLang="en-US" dirty="0"/>
                  <a:t>：我们会与 </a:t>
                </a:r>
                <a:r>
                  <a:rPr lang="en-US" altLang="zh-CN" dirty="0"/>
                  <a:t>Dantzig </a:t>
                </a:r>
                <a:r>
                  <a:rPr lang="zh-CN" altLang="en-US" dirty="0"/>
                  <a:t>基线做对照，指标包括</a:t>
                </a:r>
              </a:p>
              <a:p>
                <a:endParaRPr lang="en-US" altLang="zh-CN" b="1" dirty="0"/>
              </a:p>
              <a:p>
                <a:r>
                  <a:rPr lang="zh-CN" altLang="en-US" b="1" dirty="0"/>
                  <a:t>迭代次数</a:t>
                </a:r>
                <a:r>
                  <a:rPr lang="zh-CN" altLang="en-US" dirty="0"/>
                  <a:t>与</a:t>
                </a:r>
                <a:r>
                  <a:rPr lang="zh-CN" altLang="en-US" b="1" dirty="0"/>
                  <a:t>每步时间</a:t>
                </a:r>
                <a:r>
                  <a:rPr lang="zh-CN" altLang="en-US" dirty="0"/>
                  <a:t>（收敛速度与吞吐）；</a:t>
                </a:r>
                <a:r>
                  <a:rPr lang="zh-CN" altLang="en-US" b="1" dirty="0"/>
                  <a:t>残差</a:t>
                </a:r>
                <a:r>
                  <a:rPr lang="zh-CN" altLang="en-US" dirty="0"/>
                  <a:t>与</a:t>
                </a:r>
                <a:r>
                  <a:rPr lang="zh-CN" altLang="en-US" b="1" dirty="0"/>
                  <a:t>能量一致性</a:t>
                </a:r>
                <a:r>
                  <a:rPr lang="zh-CN" altLang="en-US" dirty="0"/>
                  <a:t>（物理正确性与数值稳定性）；在不同接触规模与摩擦系数下的</a:t>
                </a:r>
                <a:r>
                  <a:rPr lang="zh-CN" altLang="en-US" b="1" dirty="0"/>
                  <a:t>鲁棒性</a:t>
                </a:r>
                <a:r>
                  <a:rPr lang="zh-CN" altLang="en-US" dirty="0"/>
                  <a:t>曲线。</a:t>
                </a:r>
                <a:endParaRPr lang="en-US" altLang="zh-CN" dirty="0"/>
              </a:p>
              <a:p>
                <a:endParaRPr lang="en-US" altLang="zh-CN" dirty="0"/>
              </a:p>
              <a:p>
                <a:r>
                  <a:rPr lang="zh-CN" altLang="en-US" dirty="0"/>
                  <a:t>同时，我们会报告内存占用与并行扩展性，量化 </a:t>
                </a:r>
                <a:r>
                  <a:rPr lang="en-US" altLang="zh-CN" dirty="0"/>
                  <a:t>matrix-free </a:t>
                </a:r>
                <a:r>
                  <a:rPr lang="zh-CN" altLang="en-US" dirty="0"/>
                  <a:t>带来的好处。</a:t>
                </a:r>
                <a:endParaRPr lang="en-US" altLang="zh-CN" dirty="0"/>
              </a:p>
              <a:p>
                <a:endParaRPr lang="zh-CN" altLang="en-US" dirty="0"/>
              </a:p>
              <a:p>
                <a:r>
                  <a:rPr lang="zh-CN" altLang="en-US" b="1" dirty="0"/>
                  <a:t>集成与应用</a:t>
                </a:r>
                <a:r>
                  <a:rPr lang="zh-CN" altLang="en-US" dirty="0"/>
                  <a:t>：最后，把 </a:t>
                </a:r>
                <a:r>
                  <a:rPr lang="en-US" altLang="zh-CN" dirty="0"/>
                  <a:t>APGD </a:t>
                </a:r>
                <a:r>
                  <a:rPr lang="zh-CN" altLang="en-US" dirty="0"/>
                  <a:t>对接进 </a:t>
                </a:r>
                <a:r>
                  <a:rPr lang="en-US" altLang="zh-CN" dirty="0"/>
                  <a:t>VEROSIM </a:t>
                </a:r>
                <a:r>
                  <a:rPr lang="zh-CN" altLang="en-US" dirty="0"/>
                  <a:t>仿真流程，覆盖典型场景：刚体</a:t>
                </a:r>
                <a:r>
                  <a:rPr lang="en-US" altLang="zh-CN" dirty="0"/>
                  <a:t>—</a:t>
                </a:r>
                <a:r>
                  <a:rPr lang="zh-CN" altLang="en-US" dirty="0"/>
                  <a:t>地形、多接触摩擦、含关节与双边约束的机械系统。目标是让求解器在工程项目里“能直接用、好维护、可扩展”。</a:t>
                </a:r>
              </a:p>
            </p:txBody>
          </p:sp>
        </mc:Fallback>
      </mc:AlternateContent>
    </p:spTree>
    <p:extLst>
      <p:ext uri="{BB962C8B-B14F-4D97-AF65-F5344CB8AC3E}">
        <p14:creationId xmlns:p14="http://schemas.microsoft.com/office/powerpoint/2010/main" val="229577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359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kern="1200">
                            <a:solidFill>
                              <a:schemeClr val="tx1"/>
                            </a:solidFill>
                            <a:latin typeface="Cambria Math" panose="02040503050406030204" pitchFamily="18" charset="0"/>
                            <a:ea typeface="+mn-ea"/>
                            <a:cs typeface="+mn-cs"/>
                          </a:rPr>
                          <m:t>𝐫</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和姿态四元数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i="1" kern="1200">
                            <a:solidFill>
                              <a:schemeClr val="tx1"/>
                            </a:solidFill>
                            <a:latin typeface="Cambria Math" panose="02040503050406030204" pitchFamily="18" charset="0"/>
                            <a:ea typeface="+mn-ea"/>
                            <a:cs typeface="+mn-cs"/>
                          </a:rPr>
                          <m:t>𝝐</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a:t>
                </a:r>
              </a:p>
              <a:p>
                <a:r>
                  <a:rPr lang="zh-CN" altLang="en-US" dirty="0"/>
                  <a:t>这让我们避免万向锁，也让姿态更新保持单位范数约束更容易处理。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r>
                      <a:rPr lang="en-US" altLang="zh-CN" sz="1200" b="0" i="0" kern="1200">
                        <a:solidFill>
                          <a:schemeClr val="tx1"/>
                        </a:solidFill>
                        <a:latin typeface="Cambria Math" panose="02040503050406030204" pitchFamily="18" charset="0"/>
                        <a:ea typeface="+mn-ea"/>
                        <a:cs typeface="+mn-cs"/>
                      </a:rPr>
                      <m:t>=</m:t>
                    </m:r>
                    <m:d>
                      <m:dPr>
                        <m:begChr m:val="["/>
                        <m:endChr m:val="]"/>
                        <m:sepChr m:val=","/>
                        <m:ctrlPr>
                          <a:rPr lang="zh-CN" altLang="en-US" sz="1200" b="0" i="1" kern="1200">
                            <a:solidFill>
                              <a:schemeClr val="tx1"/>
                            </a:solidFill>
                            <a:latin typeface="Cambria Math" panose="02040503050406030204" pitchFamily="18" charset="0"/>
                            <a:ea typeface="+mn-ea"/>
                            <a:cs typeface="+mn-cs"/>
                          </a:rPr>
                        </m:ctrlPr>
                      </m:dPr>
                      <m:e>
                        <m:acc>
                          <m:accPr>
                            <m:chr m:val="̇"/>
                            <m:ctrlPr>
                              <a:rPr lang="zh-CN" altLang="en-US" sz="1200" b="0" i="1" kern="1200">
                                <a:solidFill>
                                  <a:schemeClr val="tx1"/>
                                </a:solidFill>
                                <a:latin typeface="Cambria Math" panose="02040503050406030204" pitchFamily="18" charset="0"/>
                                <a:ea typeface="+mn-ea"/>
                                <a:cs typeface="+mn-cs"/>
                              </a:rPr>
                            </m:ctrlPr>
                          </m:accPr>
                          <m:e>
                            <m:r>
                              <a:rPr lang="zh-CN" altLang="en-US" sz="1200" b="1" i="0" kern="1200">
                                <a:solidFill>
                                  <a:schemeClr val="tx1"/>
                                </a:solidFill>
                                <a:latin typeface="Cambria Math" panose="02040503050406030204" pitchFamily="18" charset="0"/>
                                <a:ea typeface="+mn-ea"/>
                                <a:cs typeface="+mn-cs"/>
                              </a:rPr>
                              <m:t>𝐫</m:t>
                            </m:r>
                          </m:e>
                        </m:acc>
                      </m:e>
                      <m:e>
                        <m:r>
                          <m:rPr>
                            <m:nor/>
                          </m:rPr>
                          <a:rPr lang="zh-CN" altLang="en-US" sz="1200" b="0" i="1" kern="1200">
                            <a:solidFill>
                              <a:schemeClr val="tx1"/>
                            </a:solidFill>
                            <a:latin typeface="+mn-lt"/>
                            <a:ea typeface="+mn-ea"/>
                            <a:cs typeface="+mn-cs"/>
                          </a:rPr>
                          <m:t> </m:t>
                        </m:r>
                        <m:r>
                          <a:rPr lang="zh-CN" altLang="en-US" sz="1200" b="1" i="1" kern="1200">
                            <a:solidFill>
                              <a:schemeClr val="tx1"/>
                            </a:solidFill>
                            <a:latin typeface="Cambria Math" panose="02040503050406030204" pitchFamily="18" charset="0"/>
                            <a:ea typeface="+mn-ea"/>
                            <a:cs typeface="+mn-cs"/>
                          </a:rPr>
                          <m:t>𝝎</m:t>
                        </m:r>
                      </m:e>
                    </m:d>
                  </m:oMath>
                </a14:m>
                <a:r>
                  <a:rPr lang="zh-CN" altLang="en-US" dirty="0"/>
                  <a:t>的一个关键原因，是使动能在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oMath>
                </a14:m>
                <a:r>
                  <a:rPr lang="zh-CN" altLang="en-US" dirty="0"/>
                  <a:t>空间呈标准二次型，质量矩阵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𝐌</m:t>
                    </m:r>
                  </m:oMath>
                </a14:m>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𝐺</m:t>
                    </m:r>
                    <m:d>
                      <m:dPr>
                        <m:ctrlPr>
                          <a:rPr lang="zh-CN" altLang="en-US" sz="1200" i="1" kern="1200">
                            <a:solidFill>
                              <a:schemeClr val="tx1"/>
                            </a:solidFill>
                            <a:latin typeface="Cambria Math" panose="02040503050406030204" pitchFamily="18" charset="0"/>
                            <a:ea typeface="+mn-ea"/>
                            <a:cs typeface="+mn-cs"/>
                          </a:rPr>
                        </m:ctrlPr>
                      </m:dPr>
                      <m:e>
                        <m:r>
                          <a:rPr lang="zh-CN" altLang="en-US" sz="1200" b="1" i="1" kern="1200">
                            <a:solidFill>
                              <a:schemeClr val="tx1"/>
                            </a:solidFill>
                            <a:latin typeface="Cambria Math" panose="02040503050406030204" pitchFamily="18" charset="0"/>
                            <a:ea typeface="+mn-ea"/>
                            <a:cs typeface="+mn-cs"/>
                          </a:rPr>
                          <m:t>𝝐</m:t>
                        </m:r>
                      </m:e>
                    </m:d>
                  </m:oMath>
                </a14:m>
                <a:r>
                  <a:rPr lang="zh-CN" altLang="en-US" dirty="0"/>
                  <a:t>映射；等价地，也可从 </a:t>
                </a:r>
                <a14:m>
                  <m:oMath xmlns:m="http://schemas.openxmlformats.org/officeDocument/2006/math">
                    <m:r>
                      <a:rPr lang="zh-CN" altLang="en-US" sz="1200" b="1" i="1" kern="1200">
                        <a:solidFill>
                          <a:schemeClr val="tx1"/>
                        </a:solidFill>
                        <a:latin typeface="Cambria Math" panose="02040503050406030204" pitchFamily="18" charset="0"/>
                        <a:ea typeface="+mn-ea"/>
                        <a:cs typeface="+mn-cs"/>
                      </a:rPr>
                      <m:t>𝝎</m:t>
                    </m:r>
                  </m:oMath>
                </a14:m>
                <a:r>
                  <a:rPr lang="zh-CN" altLang="en-US" dirty="0"/>
                  <a:t>反求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i="1" kern="1200">
                            <a:solidFill>
                              <a:schemeClr val="tx1"/>
                            </a:solidFill>
                            <a:latin typeface="Cambria Math" panose="02040503050406030204" pitchFamily="18" charset="0"/>
                            <a:ea typeface="+mn-ea"/>
                            <a:cs typeface="+mn-cs"/>
                          </a:rPr>
                          <m:t>𝝐</m:t>
                        </m:r>
                      </m:e>
                    </m:acc>
                  </m:oMath>
                </a14:m>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r>
                      <m:rPr>
                        <m:nor/>
                      </m:rPr>
                      <a:rPr lang="zh-CN" altLang="en-US" sz="1200" b="0" i="1" kern="1200">
                        <a:solidFill>
                          <a:schemeClr val="tx1"/>
                        </a:solidFill>
                        <a:latin typeface="+mn-lt"/>
                        <a:ea typeface="+mn-ea"/>
                        <a:cs typeface="+mn-cs"/>
                      </a:rPr>
                      <m:t> </m:t>
                    </m:r>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𝑀</m:t>
                        </m:r>
                      </m:e>
                      <m:sup>
                        <m:r>
                          <a:rPr lang="zh-CN" altLang="en-US" sz="1200" b="0" i="0" kern="1200">
                            <a:solidFill>
                              <a:schemeClr val="tx1"/>
                            </a:solidFill>
                            <a:latin typeface="Cambria Math" panose="02040503050406030204" pitchFamily="18" charset="0"/>
                            <a:ea typeface="+mn-ea"/>
                            <a:cs typeface="+mn-cs"/>
                          </a:rPr>
                          <m:t>−</m:t>
                        </m:r>
                        <m:r>
                          <a:rPr lang="en-US" altLang="zh-CN" sz="1200" b="0" i="0" kern="1200">
                            <a:solidFill>
                              <a:schemeClr val="tx1"/>
                            </a:solidFill>
                            <a:latin typeface="Cambria Math" panose="02040503050406030204" pitchFamily="18" charset="0"/>
                            <a:ea typeface="+mn-ea"/>
                            <a:cs typeface="+mn-cs"/>
                          </a:rPr>
                          <m:t>1</m:t>
                        </m:r>
                      </m:sup>
                    </m:sSup>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𝐽</m:t>
                        </m:r>
                      </m:e>
                      <m:sup>
                        <m:r>
                          <a:rPr lang="zh-CN" altLang="en-US" sz="1200" b="0" i="0" kern="1200">
                            <a:solidFill>
                              <a:schemeClr val="tx1"/>
                            </a:solidFill>
                            <a:latin typeface="Cambria Math" panose="02040503050406030204" pitchFamily="18" charset="0"/>
                            <a:ea typeface="+mn-ea"/>
                            <a:cs typeface="+mn-cs"/>
                          </a:rPr>
                          <m:t>⊤</m:t>
                        </m:r>
                      </m:sup>
                    </m:sSup>
                  </m:oMath>
                </a14:m>
                <a:r>
                  <a:rPr lang="zh-CN" altLang="en-US" dirty="0"/>
                  <a:t>）那条经典路时，</a:t>
                </a:r>
                <a:r>
                  <a:rPr lang="zh-CN" altLang="en-US" b="1" dirty="0"/>
                  <a:t>对称正定的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与</a:t>
                </a:r>
                <a:r>
                  <a:rPr lang="zh-CN" altLang="en-US" b="1" dirty="0"/>
                  <a:t>较小的速度维度</a:t>
                </a:r>
                <a:r>
                  <a:rPr lang="zh-CN" altLang="en-US" dirty="0"/>
                  <a:t>会让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kern="1200">
                            <a:solidFill>
                              <a:schemeClr val="tx1"/>
                            </a:solidFill>
                            <a:latin typeface="Cambria Math" panose="02040503050406030204" pitchFamily="18" charset="0"/>
                            <a:ea typeface="+mn-ea"/>
                            <a:cs typeface="+mn-cs"/>
                          </a:rPr>
                          <m:t>𝐪</m:t>
                        </m:r>
                      </m:e>
                    </m:acc>
                    <m:r>
                      <a:rPr lang="en-US" altLang="zh-CN" sz="1200" b="0" i="0" kern="1200">
                        <a:solidFill>
                          <a:schemeClr val="tx1"/>
                        </a:solidFill>
                        <a:latin typeface="Cambria Math" panose="02040503050406030204" pitchFamily="18" charset="0"/>
                        <a:ea typeface="+mn-ea"/>
                        <a:cs typeface="+mn-cs"/>
                      </a:rPr>
                      <m:t>=</m:t>
                    </m:r>
                    <m:r>
                      <a:rPr lang="zh-CN" altLang="en-US" sz="1200" b="0" i="1" kern="1200">
                        <a:solidFill>
                          <a:schemeClr val="tx1"/>
                        </a:solidFill>
                        <a:latin typeface="Cambria Math" panose="02040503050406030204" pitchFamily="18" charset="0"/>
                        <a:ea typeface="+mn-ea"/>
                        <a:cs typeface="+mn-cs"/>
                      </a:rPr>
                      <m:t>𝐿</m:t>
                    </m:r>
                    <m:d>
                      <m:dPr>
                        <m:ctrlPr>
                          <a:rPr lang="zh-CN" altLang="en-US" sz="1200" b="0" i="1" kern="1200">
                            <a:solidFill>
                              <a:schemeClr val="tx1"/>
                            </a:solidFill>
                            <a:latin typeface="Cambria Math" panose="02040503050406030204" pitchFamily="18" charset="0"/>
                            <a:ea typeface="+mn-ea"/>
                            <a:cs typeface="+mn-cs"/>
                          </a:rPr>
                        </m:ctrlPr>
                      </m:dPr>
                      <m:e>
                        <m:r>
                          <a:rPr lang="zh-CN" altLang="en-US" sz="1200" b="1" i="0" kern="1200">
                            <a:solidFill>
                              <a:schemeClr val="tx1"/>
                            </a:solidFill>
                            <a:latin typeface="Cambria Math" panose="02040503050406030204" pitchFamily="18" charset="0"/>
                            <a:ea typeface="+mn-ea"/>
                            <a:cs typeface="+mn-cs"/>
                          </a:rPr>
                          <m:t>𝐪</m:t>
                        </m:r>
                      </m:e>
                    </m:d>
                    <m:r>
                      <a:rPr lang="zh-CN" altLang="en-US" sz="1200" b="1" i="0" kern="1200">
                        <a:solidFill>
                          <a:schemeClr val="tx1"/>
                        </a:solidFill>
                        <a:latin typeface="Cambria Math" panose="02040503050406030204" pitchFamily="18" charset="0"/>
                        <a:ea typeface="+mn-ea"/>
                        <a:cs typeface="+mn-cs"/>
                      </a:rPr>
                      <m:t>𝐯</m:t>
                    </m:r>
                  </m:oMath>
                </a14:m>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Choice>
        <mc:Fallback xmlns="">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r>
                  <a:rPr lang="zh-CN" altLang="en-US" sz="1200" b="1" i="0" kern="1200">
                    <a:solidFill>
                      <a:schemeClr val="tx1"/>
                    </a:solidFill>
                    <a:latin typeface="+mn-lt"/>
                    <a:ea typeface="+mn-ea"/>
                    <a:cs typeface="+mn-cs"/>
                  </a:rPr>
                  <a:t>𝐫_</a:t>
                </a:r>
                <a:r>
                  <a:rPr lang="zh-CN" altLang="en-US" sz="1200" b="0" i="0" kern="1200">
                    <a:solidFill>
                      <a:schemeClr val="tx1"/>
                    </a:solidFill>
                    <a:latin typeface="+mn-lt"/>
                    <a:ea typeface="+mn-ea"/>
                    <a:cs typeface="+mn-cs"/>
                  </a:rPr>
                  <a:t>𝐵</a:t>
                </a:r>
                <a:r>
                  <a:rPr lang="zh-CN" altLang="en-US" dirty="0"/>
                  <a:t>和姿态四元数 </a:t>
                </a:r>
                <a:r>
                  <a:rPr lang="zh-CN" altLang="en-US" sz="1200" b="1" i="0" kern="1200">
                    <a:solidFill>
                      <a:schemeClr val="tx1"/>
                    </a:solidFill>
                    <a:latin typeface="+mn-lt"/>
                    <a:ea typeface="+mn-ea"/>
                    <a:cs typeface="+mn-cs"/>
                  </a:rPr>
                  <a:t>𝝐_</a:t>
                </a:r>
                <a:r>
                  <a:rPr lang="zh-CN" altLang="en-US" sz="1200" b="0" i="0" kern="1200">
                    <a:solidFill>
                      <a:schemeClr val="tx1"/>
                    </a:solidFill>
                    <a:latin typeface="+mn-lt"/>
                    <a:ea typeface="+mn-ea"/>
                    <a:cs typeface="+mn-cs"/>
                  </a:rPr>
                  <a:t>𝐵</a:t>
                </a:r>
                <a:r>
                  <a:rPr lang="zh-CN" altLang="en-US" dirty="0"/>
                  <a:t>：</a:t>
                </a:r>
              </a:p>
              <a:p>
                <a:r>
                  <a:rPr lang="zh-CN" altLang="en-US" dirty="0"/>
                  <a:t>这让我们避免欧拉角奇异性，也让姿态更新保持单位范数约束更容易处理。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r>
                  <a:rPr lang="zh-CN" altLang="en-US" sz="1200" b="1" i="0" kern="1200">
                    <a:solidFill>
                      <a:schemeClr val="tx1"/>
                    </a:solidFill>
                    <a:latin typeface="+mn-lt"/>
                    <a:ea typeface="+mn-ea"/>
                    <a:cs typeface="+mn-cs"/>
                  </a:rPr>
                  <a:t>𝐯</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𝐫</a:t>
                </a:r>
                <a:r>
                  <a:rPr lang="zh-CN" altLang="en-US" sz="1200" b="0" i="0" kern="1200">
                    <a:solidFill>
                      <a:schemeClr val="tx1"/>
                    </a:solidFill>
                    <a:latin typeface="+mn-lt"/>
                    <a:ea typeface="+mn-ea"/>
                    <a:cs typeface="+mn-cs"/>
                  </a:rPr>
                  <a:t> ̇ⓜ," </a:t>
                </a:r>
                <a:r>
                  <a:rPr lang="zh-CN" altLang="en-US" sz="1200" b="1" i="0" kern="1200">
                    <a:solidFill>
                      <a:schemeClr val="tx1"/>
                    </a:solidFill>
                    <a:latin typeface="+mn-lt"/>
                    <a:ea typeface="+mn-ea"/>
                    <a:cs typeface="+mn-cs"/>
                  </a:rPr>
                  <a:t>" 𝝎</a:t>
                </a:r>
                <a:r>
                  <a:rPr lang="zh-CN" altLang="en-US" sz="1200" b="0" i="0" kern="1200">
                    <a:solidFill>
                      <a:schemeClr val="tx1"/>
                    </a:solidFill>
                    <a:latin typeface="+mn-lt"/>
                    <a:ea typeface="+mn-ea"/>
                    <a:cs typeface="+mn-cs"/>
                  </a:rPr>
                  <a:t>]</a:t>
                </a:r>
                <a:r>
                  <a:rPr lang="zh-CN" altLang="en-US" dirty="0"/>
                  <a:t>的一个关键原因，是使动能在 </a:t>
                </a:r>
                <a:r>
                  <a:rPr lang="zh-CN" altLang="en-US" sz="1200" b="1" i="0" kern="1200">
                    <a:solidFill>
                      <a:schemeClr val="tx1"/>
                    </a:solidFill>
                    <a:latin typeface="+mn-lt"/>
                    <a:ea typeface="+mn-ea"/>
                    <a:cs typeface="+mn-cs"/>
                  </a:rPr>
                  <a:t>𝐯</a:t>
                </a:r>
                <a:r>
                  <a:rPr lang="zh-CN" altLang="en-US" dirty="0"/>
                  <a:t>空间呈标准二次型，质量矩阵 </a:t>
                </a:r>
                <a:r>
                  <a:rPr lang="zh-CN" altLang="en-US" sz="1200" b="1" i="0" kern="1200">
                    <a:solidFill>
                      <a:schemeClr val="tx1"/>
                    </a:solidFill>
                    <a:latin typeface="+mn-lt"/>
                    <a:ea typeface="+mn-ea"/>
                    <a:cs typeface="+mn-cs"/>
                  </a:rPr>
                  <a:t>𝐌</a:t>
                </a:r>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r>
                  <a:rPr lang="zh-CN" altLang="en-US" sz="1200" i="0" kern="1200">
                    <a:solidFill>
                      <a:schemeClr val="tx1"/>
                    </a:solidFill>
                    <a:latin typeface="+mn-lt"/>
                    <a:ea typeface="+mn-ea"/>
                    <a:cs typeface="+mn-cs"/>
                  </a:rPr>
                  <a:t>𝐺(</a:t>
                </a:r>
                <a:r>
                  <a:rPr lang="zh-CN" altLang="en-US" sz="1200" b="1" i="0" kern="1200">
                    <a:solidFill>
                      <a:schemeClr val="tx1"/>
                    </a:solidFill>
                    <a:latin typeface="+mn-lt"/>
                    <a:ea typeface="+mn-ea"/>
                    <a:cs typeface="+mn-cs"/>
                  </a:rPr>
                  <a:t>𝝐)</a:t>
                </a:r>
                <a:r>
                  <a:rPr lang="zh-CN" altLang="en-US" dirty="0"/>
                  <a:t>映射；等价地，也可从 </a:t>
                </a:r>
                <a:r>
                  <a:rPr lang="zh-CN" altLang="en-US" sz="1200" b="1" i="0" kern="1200">
                    <a:solidFill>
                      <a:schemeClr val="tx1"/>
                    </a:solidFill>
                    <a:latin typeface="+mn-lt"/>
                    <a:ea typeface="+mn-ea"/>
                    <a:cs typeface="+mn-cs"/>
                  </a:rPr>
                  <a:t>𝝎</a:t>
                </a:r>
                <a:r>
                  <a:rPr lang="zh-CN" altLang="en-US" dirty="0"/>
                  <a:t>反求 </a:t>
                </a:r>
                <a:r>
                  <a:rPr lang="zh-CN" altLang="en-US" sz="1200" b="1" i="0" kern="1200">
                    <a:solidFill>
                      <a:schemeClr val="tx1"/>
                    </a:solidFill>
                    <a:latin typeface="+mn-lt"/>
                    <a:ea typeface="+mn-ea"/>
                    <a:cs typeface="+mn-cs"/>
                  </a:rPr>
                  <a:t>𝝐 ̇</a:t>
                </a:r>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a:t>
                </a:r>
                <a:r>
                  <a:rPr lang="zh-CN" altLang="en-US" sz="1200" b="0" i="0" kern="1200">
                    <a:solidFill>
                      <a:schemeClr val="tx1"/>
                    </a:solidFill>
                    <a:latin typeface="Cambria Math" panose="02040503050406030204" pitchFamily="18" charset="0"/>
                    <a:ea typeface="+mn-ea"/>
                    <a:cs typeface="+mn-cs"/>
                  </a:rPr>
                  <a:t>" </a:t>
                </a:r>
                <a:r>
                  <a:rPr lang="zh-CN" altLang="en-US" sz="1200" b="0" i="0" kern="1200">
                    <a:solidFill>
                      <a:schemeClr val="tx1"/>
                    </a:solidFill>
                    <a:latin typeface="+mn-lt"/>
                    <a:ea typeface="+mn-ea"/>
                    <a:cs typeface="+mn-cs"/>
                  </a:rPr>
                  <a:t>" 𝑀^(−</a:t>
                </a:r>
                <a:r>
                  <a:rPr lang="en-US" altLang="zh-CN" sz="1200" b="0" i="0" kern="1200">
                    <a:solidFill>
                      <a:schemeClr val="tx1"/>
                    </a:solidFill>
                    <a:latin typeface="+mn-lt"/>
                    <a:ea typeface="+mn-ea"/>
                    <a:cs typeface="+mn-cs"/>
                  </a:rPr>
                  <a:t>1</a:t>
                </a:r>
                <a:r>
                  <a:rPr lang="zh-CN" altLang="en-US" sz="1200" b="0" i="0" kern="1200">
                    <a:solidFill>
                      <a:schemeClr val="tx1"/>
                    </a:solidFill>
                    <a:latin typeface="+mn-lt"/>
                    <a:ea typeface="+mn-ea"/>
                    <a:cs typeface="+mn-cs"/>
                  </a:rPr>
                  <a:t>) 𝐽^⊤</a:t>
                </a:r>
                <a:r>
                  <a:rPr lang="zh-CN" altLang="en-US" dirty="0"/>
                  <a:t>）那条经典路时，</a:t>
                </a:r>
                <a:r>
                  <a:rPr lang="zh-CN" altLang="en-US" b="1" dirty="0"/>
                  <a:t>对称正定的 </a:t>
                </a:r>
                <a:r>
                  <a:rPr lang="zh-CN" altLang="en-US" sz="1200" i="0" kern="1200">
                    <a:solidFill>
                      <a:schemeClr val="tx1"/>
                    </a:solidFill>
                    <a:latin typeface="+mn-lt"/>
                    <a:ea typeface="+mn-ea"/>
                    <a:cs typeface="+mn-cs"/>
                  </a:rPr>
                  <a:t>𝑀</a:t>
                </a:r>
                <a:r>
                  <a:rPr lang="zh-CN" altLang="en-US" dirty="0"/>
                  <a:t>与</a:t>
                </a:r>
                <a:r>
                  <a:rPr lang="zh-CN" altLang="en-US" b="1" dirty="0"/>
                  <a:t>较小的速度维度</a:t>
                </a:r>
                <a:r>
                  <a:rPr lang="zh-CN" altLang="en-US" dirty="0"/>
                  <a:t>会让 </a:t>
                </a:r>
                <a:r>
                  <a:rPr lang="zh-CN" altLang="en-US" sz="1200" i="0" kern="1200">
                    <a:solidFill>
                      <a:schemeClr val="tx1"/>
                    </a:solidFill>
                    <a:latin typeface="+mn-lt"/>
                    <a:ea typeface="+mn-ea"/>
                    <a:cs typeface="+mn-cs"/>
                  </a:rPr>
                  <a:t>𝐴</a:t>
                </a:r>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r>
                  <a:rPr lang="zh-CN" altLang="en-US" sz="1200" b="1" i="0" kern="1200">
                    <a:solidFill>
                      <a:schemeClr val="tx1"/>
                    </a:solidFill>
                    <a:latin typeface="+mn-lt"/>
                    <a:ea typeface="+mn-ea"/>
                    <a:cs typeface="+mn-cs"/>
                  </a:rPr>
                  <a:t>𝐪 ̇</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𝐿(</a:t>
                </a:r>
                <a:r>
                  <a:rPr lang="zh-CN" altLang="en-US" sz="1200" b="1" i="0" kern="1200">
                    <a:solidFill>
                      <a:schemeClr val="tx1"/>
                    </a:solidFill>
                    <a:latin typeface="+mn-lt"/>
                    <a:ea typeface="+mn-ea"/>
                    <a:cs typeface="+mn-cs"/>
                  </a:rPr>
                  <a:t>𝐪</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𝐯</a:t>
                </a:r>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Fallback>
      </mc:AlternateContent>
    </p:spTree>
    <p:extLst>
      <p:ext uri="{BB962C8B-B14F-4D97-AF65-F5344CB8AC3E}">
        <p14:creationId xmlns:p14="http://schemas.microsoft.com/office/powerpoint/2010/main" val="236440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AC5F0-AF7C-BEC2-C9B6-0158EBCC92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915B38F-41A0-EF4D-F784-2B1F40F62C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340C3B4-416E-E68B-E253-310AC02E4172}"/>
              </a:ext>
            </a:extLst>
          </p:cNvPr>
          <p:cNvSpPr>
            <a:spLocks noGrp="1"/>
          </p:cNvSpPr>
          <p:nvPr>
            <p:ph type="body" idx="1"/>
          </p:nvPr>
        </p:nvSpPr>
        <p:spPr/>
        <p:txBody>
          <a:bodyPr/>
          <a:lstStyle/>
          <a:p>
            <a:r>
              <a:rPr lang="en-US" altLang="zh-CN" b="1" dirty="0"/>
              <a:t>DVI </a:t>
            </a:r>
            <a:r>
              <a:rPr lang="zh-CN" altLang="en-US" b="1" dirty="0"/>
              <a:t>是“连续时间的建模语言”，</a:t>
            </a:r>
            <a:r>
              <a:rPr lang="en-US" altLang="zh-CN" b="1" dirty="0"/>
              <a:t>NCP </a:t>
            </a:r>
            <a:r>
              <a:rPr lang="zh-CN" altLang="en-US" b="1" dirty="0"/>
              <a:t>是“离散时间一步里的代数方程”。</a:t>
            </a:r>
            <a:br>
              <a:rPr lang="zh-CN" altLang="en-US" dirty="0"/>
            </a:br>
            <a:r>
              <a:rPr lang="zh-CN" altLang="en-US" dirty="0"/>
              <a:t>把 </a:t>
            </a:r>
            <a:r>
              <a:rPr lang="en-US" altLang="zh-CN" dirty="0"/>
              <a:t>DVI </a:t>
            </a:r>
            <a:r>
              <a:rPr lang="zh-CN" altLang="en-US" dirty="0"/>
              <a:t>用时间步积分（</a:t>
            </a:r>
            <a:r>
              <a:rPr lang="en-US" altLang="zh-CN" dirty="0"/>
              <a:t>Moreau/Stewart–Trinkle </a:t>
            </a:r>
            <a:r>
              <a:rPr lang="zh-CN" altLang="en-US" dirty="0"/>
              <a:t>之类的半隐式法）离散后，每个时间步都会落成一个 </a:t>
            </a:r>
            <a:r>
              <a:rPr lang="en-US" altLang="zh-CN" b="1" dirty="0"/>
              <a:t>NCP</a:t>
            </a:r>
            <a:r>
              <a:rPr lang="zh-CN" altLang="en-US" dirty="0"/>
              <a:t> 去解乘子</a:t>
            </a:r>
            <a:r>
              <a:rPr lang="en-US" altLang="zh-CN" dirty="0"/>
              <a:t>/</a:t>
            </a:r>
            <a:r>
              <a:rPr lang="zh-CN" altLang="en-US" dirty="0"/>
              <a:t>冲量。也就是：</a:t>
            </a:r>
            <a:r>
              <a:rPr lang="en-US" altLang="zh-CN" b="1" dirty="0"/>
              <a:t>DVI →</a:t>
            </a:r>
            <a:r>
              <a:rPr lang="zh-CN" altLang="en-US" b="1" dirty="0"/>
              <a:t>（时间离散）→ </a:t>
            </a:r>
            <a:r>
              <a:rPr lang="en-US" altLang="zh-CN" b="1" dirty="0"/>
              <a:t>NCP</a:t>
            </a:r>
            <a:r>
              <a:rPr lang="zh-CN" altLang="en-US" b="1" dirty="0"/>
              <a:t>（每步求解）</a:t>
            </a:r>
            <a:r>
              <a:rPr lang="zh-CN" altLang="en-US" dirty="0"/>
              <a:t>。</a:t>
            </a:r>
          </a:p>
        </p:txBody>
      </p:sp>
    </p:spTree>
    <p:extLst>
      <p:ext uri="{BB962C8B-B14F-4D97-AF65-F5344CB8AC3E}">
        <p14:creationId xmlns:p14="http://schemas.microsoft.com/office/powerpoint/2010/main" val="2893683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F36AA-1970-2288-E131-B9BC6FA9EC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7AA323A-7165-938B-5665-3ED9BC943D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4516C05-1F9B-EEFB-4A05-1E47B9323641}"/>
              </a:ext>
            </a:extLst>
          </p:cNvPr>
          <p:cNvSpPr>
            <a:spLocks noGrp="1"/>
          </p:cNvSpPr>
          <p:nvPr>
            <p:ph type="body" idx="1"/>
          </p:nvPr>
        </p:nvSpPr>
        <p:spPr/>
        <p:txBody>
          <a:bodyPr/>
          <a:lstStyle/>
          <a:p>
            <a:r>
              <a:rPr lang="zh-CN" altLang="en-US" dirty="0"/>
              <a:t>通过放松互补条件，把摩擦的非线性“揉”进速度残差里，方便推到圆锥形式，但等会儿我会说明这个放松在高速滑移下会带来伪影。</a:t>
            </a:r>
          </a:p>
          <a:p>
            <a:r>
              <a:rPr lang="zh-CN" altLang="en-US" dirty="0"/>
              <a:t>接着是</a:t>
            </a:r>
            <a:r>
              <a:rPr lang="zh-CN" altLang="en-US" b="1" dirty="0"/>
              <a:t>圆锥化（</a:t>
            </a:r>
            <a:r>
              <a:rPr lang="en-US" altLang="zh-CN" b="1" dirty="0"/>
              <a:t>Conization</a:t>
            </a:r>
            <a:r>
              <a:rPr lang="zh-CN" altLang="en-US" b="1" dirty="0"/>
              <a:t>）</a:t>
            </a:r>
            <a:r>
              <a:rPr lang="zh-CN" altLang="en-US" dirty="0"/>
              <a:t>：把每个接触的未知 放进摩擦二阶锥 ，把对应的速度 放进对偶锥 。于是得到</a:t>
            </a:r>
            <a:r>
              <a:rPr lang="en-US" altLang="zh-CN" b="1" dirty="0"/>
              <a:t>SOCCP/CCP </a:t>
            </a:r>
            <a:r>
              <a:rPr lang="zh-CN" altLang="en-US" b="1" dirty="0"/>
              <a:t>结构</a:t>
            </a:r>
            <a:br>
              <a:rPr lang="zh-CN" altLang="en-US" dirty="0"/>
            </a:br>
            <a:br>
              <a:rPr lang="en-US" altLang="zh-CN" dirty="0"/>
            </a:br>
            <a:r>
              <a:rPr lang="zh-CN" altLang="en-US" dirty="0"/>
              <a:t>其中 </a:t>
            </a:r>
            <a:r>
              <a:rPr lang="en-US" altLang="zh-CN" dirty="0"/>
              <a:t>N</a:t>
            </a:r>
            <a:r>
              <a:rPr lang="zh-CN" altLang="en-US" dirty="0"/>
              <a:t>是对称（半）正定的 </a:t>
            </a:r>
            <a:r>
              <a:rPr lang="en-US" altLang="zh-CN" dirty="0"/>
              <a:t>Schur </a:t>
            </a:r>
            <a:r>
              <a:rPr lang="zh-CN" altLang="en-US" dirty="0"/>
              <a:t>补，</a:t>
            </a:r>
            <a:r>
              <a:rPr lang="en-US" altLang="zh-CN" dirty="0"/>
              <a:t>r </a:t>
            </a:r>
            <a:r>
              <a:rPr lang="zh-CN" altLang="en-US" dirty="0"/>
              <a:t>是自由项。这个形式最大的好处是：</a:t>
            </a:r>
            <a:r>
              <a:rPr lang="zh-CN" altLang="en-US" b="1" dirty="0"/>
              <a:t>投影清晰</a:t>
            </a:r>
            <a:r>
              <a:rPr lang="zh-CN" altLang="en-US" dirty="0"/>
              <a:t>、</a:t>
            </a:r>
            <a:r>
              <a:rPr lang="zh-CN" altLang="en-US" b="1" dirty="0"/>
              <a:t>结构统一</a:t>
            </a:r>
            <a:r>
              <a:rPr lang="zh-CN" altLang="en-US" dirty="0"/>
              <a:t>，适合一阶加速法和内点法。</a:t>
            </a:r>
            <a:endParaRPr lang="en-US" altLang="zh-CN" dirty="0"/>
          </a:p>
          <a:p>
            <a:endParaRPr lang="zh-CN" altLang="en-US" dirty="0"/>
          </a:p>
          <a:p>
            <a:r>
              <a:rPr lang="zh-CN" altLang="en-US" dirty="0"/>
              <a:t>第三步是</a:t>
            </a:r>
            <a:r>
              <a:rPr lang="en-US" altLang="zh-CN" b="1" dirty="0"/>
              <a:t>QP </a:t>
            </a:r>
            <a:r>
              <a:rPr lang="zh-CN" altLang="en-US" b="1" dirty="0"/>
              <a:t>视角</a:t>
            </a:r>
            <a:r>
              <a:rPr lang="zh-CN" altLang="en-US" dirty="0"/>
              <a:t>。上面的互补条件正是下面</a:t>
            </a:r>
            <a:r>
              <a:rPr lang="zh-CN" altLang="en-US" b="1" dirty="0"/>
              <a:t>凸二次规划</a:t>
            </a:r>
            <a:r>
              <a:rPr lang="zh-CN" altLang="en-US" dirty="0"/>
              <a:t>的一阶最优性（</a:t>
            </a:r>
            <a:r>
              <a:rPr lang="en-US" altLang="zh-CN" dirty="0"/>
              <a:t>KKT</a:t>
            </a:r>
            <a:r>
              <a:rPr lang="zh-CN" altLang="en-US" dirty="0"/>
              <a:t>）：</a:t>
            </a:r>
            <a:br>
              <a:rPr lang="zh-CN" altLang="en-US" dirty="0"/>
            </a:br>
            <a:br>
              <a:rPr lang="en-US" altLang="zh-CN" dirty="0"/>
            </a:br>
            <a:r>
              <a:rPr lang="zh-CN" altLang="en-US" dirty="0"/>
              <a:t>这给了我们非常直接的算法接口：解这个 </a:t>
            </a:r>
            <a:r>
              <a:rPr lang="en-US" altLang="zh-CN" dirty="0"/>
              <a:t>QP</a:t>
            </a:r>
            <a:r>
              <a:rPr lang="zh-CN" altLang="en-US" dirty="0"/>
              <a:t>（或 </a:t>
            </a:r>
            <a:r>
              <a:rPr lang="en-US" altLang="zh-CN" dirty="0"/>
              <a:t>SOCP</a:t>
            </a:r>
            <a:r>
              <a:rPr lang="zh-CN" altLang="en-US" dirty="0"/>
              <a:t>，并配上 </a:t>
            </a:r>
            <a:r>
              <a:rPr lang="en-US" altLang="zh-CN" b="1" dirty="0"/>
              <a:t>Nesterov </a:t>
            </a:r>
            <a:r>
              <a:rPr lang="zh-CN" altLang="en-US" b="1" dirty="0"/>
              <a:t>动量 </a:t>
            </a:r>
            <a:r>
              <a:rPr lang="en-US" altLang="zh-CN" b="1" dirty="0"/>
              <a:t>+ Armijo </a:t>
            </a:r>
            <a:r>
              <a:rPr lang="zh-CN" altLang="en-US" b="1" dirty="0"/>
              <a:t>回溯</a:t>
            </a:r>
            <a:r>
              <a:rPr lang="zh-CN" altLang="en-US" dirty="0"/>
              <a:t>实现快速、稳健的迭代。</a:t>
            </a:r>
          </a:p>
          <a:p>
            <a:endParaRPr lang="en-US" altLang="zh-CN" dirty="0"/>
          </a:p>
          <a:p>
            <a:r>
              <a:rPr lang="zh-CN" altLang="en-US" dirty="0"/>
              <a:t>右侧两张图说明了**“放松带来的数值伪影（</a:t>
            </a:r>
            <a:r>
              <a:rPr lang="en-US" altLang="zh-CN" dirty="0"/>
              <a:t>Convexification Artifacts</a:t>
            </a:r>
            <a:r>
              <a:rPr lang="zh-CN" altLang="en-US" dirty="0"/>
              <a:t>）”</a:t>
            </a:r>
            <a:r>
              <a:rPr lang="zh-CN" altLang="en-US" b="1" dirty="0"/>
              <a:t>：</a:t>
            </a:r>
            <a:br>
              <a:rPr lang="zh-CN" altLang="en-US" b="1" dirty="0"/>
            </a:br>
            <a:r>
              <a:rPr lang="zh-CN" altLang="en-US" b="1" dirty="0"/>
              <a:t>上图：在</a:t>
            </a:r>
            <a:r>
              <a:rPr lang="zh-CN" altLang="en-US" dirty="0"/>
              <a:t>未放松</a:t>
            </a:r>
            <a:r>
              <a:rPr lang="zh-CN" altLang="en-US" b="1" dirty="0"/>
              <a:t>的建模与求解（无论 </a:t>
            </a:r>
            <a:r>
              <a:rPr lang="en-US" altLang="zh-CN" b="1" dirty="0"/>
              <a:t>primal</a:t>
            </a:r>
            <a:r>
              <a:rPr lang="zh-CN" altLang="en-US" b="1" dirty="0"/>
              <a:t>、</a:t>
            </a:r>
            <a:r>
              <a:rPr lang="en-US" altLang="zh-CN" b="1" dirty="0"/>
              <a:t>dual </a:t>
            </a:r>
            <a:r>
              <a:rPr lang="zh-CN" altLang="en-US" b="1" dirty="0"/>
              <a:t>或 </a:t>
            </a:r>
            <a:r>
              <a:rPr lang="en-US" altLang="zh-CN" b="1" dirty="0"/>
              <a:t>PATH</a:t>
            </a:r>
            <a:r>
              <a:rPr lang="zh-CN" altLang="en-US" b="1" dirty="0"/>
              <a:t>）下，</a:t>
            </a:r>
            <a:r>
              <a:rPr lang="en-US" altLang="zh-CN" b="1" dirty="0"/>
              <a:t>3D </a:t>
            </a:r>
            <a:r>
              <a:rPr lang="zh-CN" altLang="en-US" b="1" dirty="0"/>
              <a:t>球的</a:t>
            </a:r>
            <a:r>
              <a:rPr lang="zh-CN" altLang="en-US" dirty="0"/>
              <a:t>线速度</a:t>
            </a:r>
            <a:r>
              <a:rPr lang="zh-CN" altLang="en-US" b="1" dirty="0"/>
              <a:t>平滑衰减，进入纯滚稳态，没有异常台阶。</a:t>
            </a:r>
            <a:br>
              <a:rPr lang="zh-CN" altLang="en-US" b="1" dirty="0"/>
            </a:br>
            <a:r>
              <a:rPr lang="zh-CN" altLang="en-US" b="1" dirty="0"/>
              <a:t>下图：在</a:t>
            </a:r>
            <a:r>
              <a:rPr lang="zh-CN" altLang="en-US" dirty="0"/>
              <a:t>放松</a:t>
            </a:r>
            <a:r>
              <a:rPr lang="zh-CN" altLang="en-US" b="1" dirty="0"/>
              <a:t>版本里（不同求解器一致），高速滑移阶段会出现</a:t>
            </a:r>
            <a:r>
              <a:rPr lang="zh-CN" altLang="en-US" dirty="0"/>
              <a:t>非物理台阶</a:t>
            </a:r>
            <a:r>
              <a:rPr lang="en-US" altLang="zh-CN" dirty="0"/>
              <a:t>/</a:t>
            </a:r>
            <a:r>
              <a:rPr lang="zh-CN" altLang="en-US" dirty="0"/>
              <a:t>抖动**，这就是我们要避免或抑制的“伪影”。工程上可通过：①优先使用</a:t>
            </a:r>
            <a:r>
              <a:rPr lang="zh-CN" altLang="en-US" b="1" dirty="0"/>
              <a:t>严格 </a:t>
            </a:r>
            <a:r>
              <a:rPr lang="en-US" altLang="zh-CN" b="1" dirty="0"/>
              <a:t>SOCCP</a:t>
            </a:r>
            <a:r>
              <a:rPr lang="zh-CN" altLang="en-US" dirty="0"/>
              <a:t>（不引入那一项放松）；②必要时缩小步长、加稳定化；③选择对锥投影更友好的求解器（如 </a:t>
            </a:r>
            <a:r>
              <a:rPr lang="en-US" altLang="zh-CN" dirty="0"/>
              <a:t>APGD/</a:t>
            </a:r>
            <a:r>
              <a:rPr lang="zh-CN" altLang="en-US" dirty="0"/>
              <a:t>内点）。</a:t>
            </a:r>
            <a:endParaRPr lang="en-US" altLang="zh-CN" dirty="0"/>
          </a:p>
          <a:p>
            <a:endParaRPr lang="zh-CN" altLang="en-US" dirty="0"/>
          </a:p>
          <a:p>
            <a:r>
              <a:rPr lang="zh-CN" altLang="en-US" dirty="0"/>
              <a:t>**“简单黏结（</a:t>
            </a:r>
            <a:r>
              <a:rPr lang="en-US" altLang="zh-CN" dirty="0"/>
              <a:t>cohesion</a:t>
            </a:r>
            <a:r>
              <a:rPr lang="zh-CN" altLang="en-US" dirty="0"/>
              <a:t>）模型”**：在锥约束上轻量加一圈“黏结帽”，可用于弱粘结土或粉体的近似建模；它同样落在圆锥</a:t>
            </a:r>
            <a:r>
              <a:rPr lang="en-US" altLang="zh-CN" dirty="0"/>
              <a:t>/</a:t>
            </a:r>
            <a:r>
              <a:rPr lang="zh-CN" altLang="en-US" dirty="0"/>
              <a:t>二阶锥框架里，不会破坏我们前面的算法接口。</a:t>
            </a:r>
          </a:p>
          <a:p>
            <a:endParaRPr lang="zh-CN" altLang="en-US" dirty="0"/>
          </a:p>
        </p:txBody>
      </p:sp>
    </p:spTree>
    <p:extLst>
      <p:ext uri="{BB962C8B-B14F-4D97-AF65-F5344CB8AC3E}">
        <p14:creationId xmlns:p14="http://schemas.microsoft.com/office/powerpoint/2010/main" val="122513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A5A1-0867-F7CE-1625-5DAD2D0C84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BF9B42-BEEA-4E14-3D16-F7B14BEF4A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DC1B994-5106-A64B-3B1B-D6BBEDC213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501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r>
              <a:rPr lang="en-US" altLang="zh-CN" dirty="0"/>
              <a:t>https://zhuanlan.zhihu.com/p/652286943</a:t>
            </a:r>
          </a:p>
          <a:p>
            <a:endParaRPr lang="en-US" altLang="zh-CN" dirty="0"/>
          </a:p>
          <a:p>
            <a:endParaRPr lang="en-US" altLang="zh-CN" dirty="0"/>
          </a:p>
          <a:p>
            <a:r>
              <a:rPr lang="zh-CN" altLang="en-US" dirty="0"/>
              <a:t>普通</a:t>
            </a:r>
            <a:r>
              <a:rPr lang="zh-CN" altLang="en-US" b="1" dirty="0"/>
              <a:t>梯度下降</a:t>
            </a:r>
            <a:r>
              <a:rPr lang="zh-CN" altLang="en-US" dirty="0"/>
              <a:t>一步一步往最优点挪，但在等高线上会“之”字形抖动，收敛慢。我们引入 </a:t>
            </a:r>
            <a:r>
              <a:rPr lang="en-US" altLang="zh-CN" b="1" dirty="0" err="1"/>
              <a:t>Nesterov</a:t>
            </a:r>
            <a:r>
              <a:rPr lang="en-US" altLang="zh-CN" b="1" dirty="0"/>
              <a:t> </a:t>
            </a:r>
            <a:r>
              <a:rPr lang="zh-CN" altLang="en-US" b="1" dirty="0"/>
              <a:t>动量</a:t>
            </a:r>
            <a:r>
              <a:rPr lang="zh-CN" altLang="en-US" dirty="0"/>
              <a:t>，在</a:t>
            </a:r>
            <a:r>
              <a:rPr lang="zh-CN" altLang="en-US" b="1" dirty="0"/>
              <a:t>可行集</a:t>
            </a:r>
            <a:r>
              <a:rPr lang="zh-CN" altLang="en-US" dirty="0"/>
              <a:t>上做</a:t>
            </a:r>
            <a:r>
              <a:rPr lang="zh-CN" altLang="en-US" b="1" dirty="0"/>
              <a:t>投影梯度</a:t>
            </a:r>
            <a:r>
              <a:rPr lang="zh-CN" altLang="en-US" dirty="0"/>
              <a:t>，把“往前看”的信息混进去，减少来回摆动，速度能从 </a:t>
            </a:r>
            <a:r>
              <a:rPr lang="en-US" altLang="zh-CN" dirty="0"/>
              <a:t>O(1/k) </a:t>
            </a:r>
            <a:r>
              <a:rPr lang="zh-CN" altLang="en-US" dirty="0"/>
              <a:t>提升到 </a:t>
            </a:r>
            <a:r>
              <a:rPr lang="en-US" altLang="zh-CN" dirty="0"/>
              <a:t>O(1/k^2)</a:t>
            </a:r>
            <a:r>
              <a:rPr lang="zh-CN" altLang="en-US" dirty="0"/>
              <a:t>。</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5298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Calibri" panose="020F0502020204030204" pitchFamily="34" charset="0"/>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122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atin typeface="Calibri" panose="020F0502020204030204" pitchFamily="34" charset="0"/>
              </a:defRPr>
            </a:lvl1pPr>
          </a:lstStyle>
          <a:p>
            <a:pPr lvl="0"/>
            <a:r>
              <a:rPr lang="en-US"/>
              <a:t>Click to edit Master text styles</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983466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lvl1pPr>
              <a:defRPr>
                <a:latin typeface="Calibri" panose="020F0502020204030204" pitchFamily="34" charset="0"/>
              </a:defRPr>
            </a:lvl1pPr>
          </a:lstStyle>
          <a:p>
            <a:pPr lvl="0"/>
            <a:r>
              <a:rPr lang="en-US" noProof="0"/>
              <a:t>Click icon to add chart</a:t>
            </a:r>
            <a:endParaRPr lang="de-DE" noProof="0"/>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254269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2509929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57167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B2A55585-3153-2F9C-9D49-A78DC90684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447605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4707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Tree>
    <p:extLst>
      <p:ext uri="{BB962C8B-B14F-4D97-AF65-F5344CB8AC3E}">
        <p14:creationId xmlns:p14="http://schemas.microsoft.com/office/powerpoint/2010/main" val="412054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3647501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73960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2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3895AC17-6D19-15C7-B6F9-08B4D214008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270371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400"/>
            <a:ext cx="3555733" cy="813600"/>
          </a:xfrm>
          <a:prstGeom prst="rect">
            <a:avLst/>
          </a:prstGeom>
        </p:spPr>
      </p:pic>
      <p:pic>
        <p:nvPicPr>
          <p:cNvPr id="3" name="Picture 2">
            <a:extLst>
              <a:ext uri="{FF2B5EF4-FFF2-40B4-BE49-F238E27FC236}">
                <a16:creationId xmlns:a16="http://schemas.microsoft.com/office/drawing/2014/main" id="{8128C17A-F6BB-1294-6ECC-2E7951D3B79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96"/>
          <a:stretch/>
        </p:blipFill>
        <p:spPr>
          <a:xfrm>
            <a:off x="-6579" y="0"/>
            <a:ext cx="12222699" cy="2304585"/>
          </a:xfrm>
          <a:prstGeom prst="rect">
            <a:avLst/>
          </a:prstGeom>
        </p:spPr>
      </p:pic>
    </p:spTree>
    <p:extLst>
      <p:ext uri="{BB962C8B-B14F-4D97-AF65-F5344CB8AC3E}">
        <p14:creationId xmlns:p14="http://schemas.microsoft.com/office/powerpoint/2010/main" val="2086697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2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4047794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Calibri" panose="020F05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0645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84749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5143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66636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dirty="0"/>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cs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242878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atin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418197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1979201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0784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txBox="1">
            <a:spLocks/>
          </p:cNvSpPr>
          <p:nvPr/>
        </p:nvSpPr>
        <p:spPr>
          <a:xfrm>
            <a:off x="360363" y="6225766"/>
            <a:ext cx="7581409" cy="471064"/>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rPr>
              <a:t>Implementation of an Accelerated Projected Gradient Descent Solver for Multibody Dynamics Simulation</a:t>
            </a:r>
            <a:endParaRPr lang="de-DE"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baseline="0" dirty="0">
                <a:solidFill>
                  <a:srgbClr val="00549F"/>
                </a:solidFill>
                <a:effectLst/>
                <a:latin typeface="Microsoft YaHei Light" panose="020B0502040204020203" pitchFamily="34" charset="-122"/>
                <a:cs typeface="Arial" panose="020B0604020202020204" pitchFamily="34" charset="0"/>
              </a:rPr>
              <a:t>Institut für Mensch-Maschine-Interaktion | www.mmi.rwth-aachen.de </a:t>
            </a:r>
            <a:endParaRPr lang="de-DE" altLang="de-DE" sz="1000" b="1" kern="1200" dirty="0">
              <a:solidFill>
                <a:srgbClr val="00549F"/>
              </a:solidFill>
              <a:effectLst/>
              <a:latin typeface="Microsoft YaHei Light" panose="020B0502040204020203" pitchFamily="34"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dirty="0">
                <a:solidFill>
                  <a:srgbClr val="00549F"/>
                </a:solidFill>
                <a:effectLst/>
                <a:latin typeface="Microsoft YaHei Light" panose="020B0502040204020203" pitchFamily="34" charset="-122"/>
                <a:cs typeface="Arial" panose="020B0604020202020204" pitchFamily="34" charset="0"/>
              </a:rPr>
              <a:t>Zijian Zhang | 01.10.2025</a:t>
            </a: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8E1E8A-9D2E-7AB3-F68F-26556295E9E3}"/>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039967" y="6089286"/>
            <a:ext cx="3701965" cy="672239"/>
          </a:xfrm>
          <a:prstGeom prst="rect">
            <a:avLst/>
          </a:prstGeom>
        </p:spPr>
      </p:pic>
    </p:spTree>
    <p:extLst>
      <p:ext uri="{BB962C8B-B14F-4D97-AF65-F5344CB8AC3E}">
        <p14:creationId xmlns:p14="http://schemas.microsoft.com/office/powerpoint/2010/main" val="3322157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5E640-61AC-9812-8BB4-D47CB5DD01A9}"/>
              </a:ext>
            </a:extLst>
          </p:cNvPr>
          <p:cNvSpPr>
            <a:spLocks noGrp="1"/>
          </p:cNvSpPr>
          <p:nvPr>
            <p:ph type="ctrTitle"/>
          </p:nvPr>
        </p:nvSpPr>
        <p:spPr/>
        <p:txBody>
          <a:bodyPr/>
          <a:lstStyle/>
          <a:p>
            <a:r>
              <a:rPr lang="en-US" altLang="zh-CN" dirty="0"/>
              <a:t>Implementation of an Accelerated Projected Gradient Descent Solver for Multibody Dynamics Simulation</a:t>
            </a:r>
            <a:endParaRPr lang="en-US" dirty="0"/>
          </a:p>
        </p:txBody>
      </p:sp>
      <p:sp>
        <p:nvSpPr>
          <p:cNvPr id="3" name="Untertitel 2">
            <a:extLst>
              <a:ext uri="{FF2B5EF4-FFF2-40B4-BE49-F238E27FC236}">
                <a16:creationId xmlns:a16="http://schemas.microsoft.com/office/drawing/2014/main" id="{BFAA020B-927C-27E6-DA5D-50CD1745CCDA}"/>
              </a:ext>
            </a:extLst>
          </p:cNvPr>
          <p:cNvSpPr>
            <a:spLocks noGrp="1"/>
          </p:cNvSpPr>
          <p:nvPr>
            <p:ph type="subTitle" idx="1"/>
          </p:nvPr>
        </p:nvSpPr>
        <p:spPr>
          <a:xfrm>
            <a:off x="360000" y="3584447"/>
            <a:ext cx="4652267" cy="539999"/>
          </a:xfrm>
        </p:spPr>
        <p:txBody>
          <a:bodyPr/>
          <a:lstStyle/>
          <a:p>
            <a:r>
              <a:rPr lang="en-US" altLang="zh-CN" b="0" i="0" dirty="0">
                <a:solidFill>
                  <a:srgbClr val="111111"/>
                </a:solidFill>
                <a:effectLst/>
                <a:latin typeface="Arial" panose="020B0604020202020204" pitchFamily="34" charset="0"/>
              </a:rPr>
              <a:t>Master's Thesis Presentation Draft</a:t>
            </a:r>
            <a:endParaRPr lang="de-DE" b="1" dirty="0"/>
          </a:p>
        </p:txBody>
      </p:sp>
      <p:sp>
        <p:nvSpPr>
          <p:cNvPr id="4" name="Untertitel 2">
            <a:extLst>
              <a:ext uri="{FF2B5EF4-FFF2-40B4-BE49-F238E27FC236}">
                <a16:creationId xmlns:a16="http://schemas.microsoft.com/office/drawing/2014/main" id="{06083E61-554D-756A-85FA-D93C359357DC}"/>
              </a:ext>
            </a:extLst>
          </p:cNvPr>
          <p:cNvSpPr txBox="1">
            <a:spLocks/>
          </p:cNvSpPr>
          <p:nvPr/>
        </p:nvSpPr>
        <p:spPr>
          <a:xfrm>
            <a:off x="8784336" y="4617720"/>
            <a:ext cx="3059664" cy="966770"/>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panose="020B0604020202020204" pitchFamily="34" charset="0"/>
              <a:buNone/>
              <a:tabLst>
                <a:tab pos="215900" algn="l"/>
              </a:tabLst>
              <a:defRPr sz="2000" kern="1200">
                <a:solidFill>
                  <a:schemeClr val="tx1"/>
                </a:solidFill>
                <a:latin typeface="+mj-lt"/>
                <a:ea typeface="ＭＳ Ｐゴシック" charset="0"/>
                <a:cs typeface="Arial" panose="020B0604020202020204" pitchFamily="34" charset="0"/>
              </a:defRPr>
            </a:lvl1pPr>
            <a:lvl2pPr marL="457200" indent="0" algn="ctr" rtl="0" eaLnBrk="1" fontAlgn="base" hangingPunct="1">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Arial" charset="0"/>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Arial" charset="0"/>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mn-lt"/>
              </a:rPr>
              <a:t>Author</a:t>
            </a:r>
            <a:r>
              <a:rPr lang="en-US" altLang="zh-CN" dirty="0"/>
              <a:t>   :  </a:t>
            </a:r>
            <a:r>
              <a:rPr lang="en-US" altLang="zh-CN" dirty="0">
                <a:latin typeface="+mn-lt"/>
              </a:rPr>
              <a:t>Zijian  Zhang</a:t>
            </a:r>
            <a:endParaRPr lang="de-DE" dirty="0">
              <a:latin typeface="+mn-lt"/>
            </a:endParaRPr>
          </a:p>
          <a:p>
            <a:r>
              <a:rPr lang="de-DE" dirty="0">
                <a:latin typeface="+mn-lt"/>
              </a:rPr>
              <a:t>Betreuer: </a:t>
            </a:r>
            <a:r>
              <a:rPr lang="de-DE" dirty="0" err="1">
                <a:latin typeface="+mn-lt"/>
              </a:rPr>
              <a:t>Longxiang</a:t>
            </a:r>
            <a:r>
              <a:rPr lang="de-DE" dirty="0">
                <a:latin typeface="+mn-lt"/>
              </a:rPr>
              <a:t> Shao </a:t>
            </a:r>
            <a:endParaRPr lang="en-US" dirty="0">
              <a:latin typeface="+mn-lt"/>
            </a:endParaRPr>
          </a:p>
        </p:txBody>
      </p:sp>
    </p:spTree>
    <p:extLst>
      <p:ext uri="{BB962C8B-B14F-4D97-AF65-F5344CB8AC3E}">
        <p14:creationId xmlns:p14="http://schemas.microsoft.com/office/powerpoint/2010/main" val="1707650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altLang="zh-CN" dirty="0"/>
              <a:t>Overall Algorithm</a:t>
            </a:r>
            <a:endParaRPr lang="en-US" dirty="0"/>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6" name="Grafik 5">
            <a:extLst>
              <a:ext uri="{FF2B5EF4-FFF2-40B4-BE49-F238E27FC236}">
                <a16:creationId xmlns:a16="http://schemas.microsoft.com/office/drawing/2014/main" id="{3DD53273-D7FB-4148-80CD-A629B11CD415}"/>
              </a:ext>
            </a:extLst>
          </p:cNvPr>
          <p:cNvPicPr>
            <a:picLocks noChangeAspect="1"/>
          </p:cNvPicPr>
          <p:nvPr/>
        </p:nvPicPr>
        <p:blipFill>
          <a:blip r:embed="rId5"/>
          <a:stretch>
            <a:fillRect/>
          </a:stretch>
        </p:blipFill>
        <p:spPr>
          <a:xfrm>
            <a:off x="8468979" y="859501"/>
            <a:ext cx="3363021" cy="5138998"/>
          </a:xfrm>
          <a:prstGeom prst="rect">
            <a:avLst/>
          </a:prstGeom>
        </p:spPr>
      </p:pic>
    </p:spTree>
    <p:extLst>
      <p:ext uri="{BB962C8B-B14F-4D97-AF65-F5344CB8AC3E}">
        <p14:creationId xmlns:p14="http://schemas.microsoft.com/office/powerpoint/2010/main" val="1583858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FE17C-5B32-A0B4-AEC6-F19BA4B35D8A}"/>
              </a:ext>
            </a:extLst>
          </p:cNvPr>
          <p:cNvSpPr>
            <a:spLocks noGrp="1"/>
          </p:cNvSpPr>
          <p:nvPr>
            <p:ph type="ctrTitle"/>
          </p:nvPr>
        </p:nvSpPr>
        <p:spPr/>
        <p:txBody>
          <a:bodyPr/>
          <a:lstStyle/>
          <a:p>
            <a:endParaRPr lang="en-DE"/>
          </a:p>
        </p:txBody>
      </p:sp>
      <p:sp>
        <p:nvSpPr>
          <p:cNvPr id="3" name="副标题 2">
            <a:extLst>
              <a:ext uri="{FF2B5EF4-FFF2-40B4-BE49-F238E27FC236}">
                <a16:creationId xmlns:a16="http://schemas.microsoft.com/office/drawing/2014/main" id="{203C9957-C38F-5B8F-F493-02572B68E0E6}"/>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87659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B582189-0BCC-6A76-A6BA-C8D104A56A08}"/>
              </a:ext>
            </a:extLst>
          </p:cNvPr>
          <p:cNvSpPr>
            <a:spLocks noGrp="1"/>
          </p:cNvSpPr>
          <p:nvPr>
            <p:ph type="body" sz="quarter" idx="13"/>
          </p:nvPr>
        </p:nvSpPr>
        <p:spPr>
          <a:xfrm>
            <a:off x="360000" y="1684800"/>
            <a:ext cx="4696632" cy="4182600"/>
          </a:xfrm>
        </p:spPr>
        <p:txBody>
          <a:bodyPr/>
          <a:lstStyle/>
          <a:p>
            <a:r>
              <a:rPr lang="de-DE" dirty="0"/>
              <a:t>Massenstromerhaltung: Der Massenstrom in einem Querschnitt bleibt für ein inkompressibles Fluid erhalten</a:t>
            </a:r>
          </a:p>
          <a:p>
            <a:endParaRPr lang="en-US" dirty="0"/>
          </a:p>
        </p:txBody>
      </p:sp>
      <p:sp>
        <p:nvSpPr>
          <p:cNvPr id="3" name="Inhaltsplatzhalter 2">
            <a:extLst>
              <a:ext uri="{FF2B5EF4-FFF2-40B4-BE49-F238E27FC236}">
                <a16:creationId xmlns:a16="http://schemas.microsoft.com/office/drawing/2014/main" id="{88BDEA31-EA7A-3770-DD5D-1DAB15DA1496}"/>
              </a:ext>
            </a:extLst>
          </p:cNvPr>
          <p:cNvSpPr>
            <a:spLocks noGrp="1"/>
          </p:cNvSpPr>
          <p:nvPr>
            <p:ph idx="1"/>
          </p:nvPr>
        </p:nvSpPr>
        <p:spPr>
          <a:xfrm>
            <a:off x="360000" y="1152000"/>
            <a:ext cx="4449744" cy="393594"/>
          </a:xfrm>
        </p:spPr>
        <p:txBody>
          <a:bodyPr/>
          <a:lstStyle/>
          <a:p>
            <a:r>
              <a:rPr lang="de-DE" dirty="0"/>
              <a:t>Kontinuitätsgesetz </a:t>
            </a:r>
            <a:endParaRPr lang="en-US" dirty="0"/>
          </a:p>
        </p:txBody>
      </p:sp>
      <p:sp>
        <p:nvSpPr>
          <p:cNvPr id="4" name="Titel 3">
            <a:extLst>
              <a:ext uri="{FF2B5EF4-FFF2-40B4-BE49-F238E27FC236}">
                <a16:creationId xmlns:a16="http://schemas.microsoft.com/office/drawing/2014/main" id="{268ACE65-AF43-BABA-20CE-6A7FA4B3557A}"/>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Diagramm, Reihe, weiß, Entwurf enthält.&#10;&#10;Automatisch generierte Beschreibung">
            <a:extLst>
              <a:ext uri="{FF2B5EF4-FFF2-40B4-BE49-F238E27FC236}">
                <a16:creationId xmlns:a16="http://schemas.microsoft.com/office/drawing/2014/main" id="{4D643C6F-BC33-2DED-2F9C-2C057222C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35" y="3449731"/>
            <a:ext cx="3035808" cy="1516154"/>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D4BCA2D1-AA30-62B6-4919-36F9EF9C6451}"/>
                  </a:ext>
                </a:extLst>
              </p:cNvPr>
              <p:cNvSpPr txBox="1"/>
              <p:nvPr/>
            </p:nvSpPr>
            <p:spPr>
              <a:xfrm>
                <a:off x="649224" y="2784484"/>
                <a:ext cx="191506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𝑚</m:t>
                          </m:r>
                        </m:e>
                      </m:acc>
                      <m:r>
                        <a:rPr lang="en-US"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𝑚</m:t>
                          </m:r>
                        </m:num>
                        <m:den>
                          <m:r>
                            <a:rPr lang="en-US" dirty="0">
                              <a:latin typeface="Cambria Math" panose="02040503050406030204" pitchFamily="18" charset="0"/>
                            </a:rPr>
                            <m:t>ⅆ</m:t>
                          </m:r>
                          <m:r>
                            <a:rPr lang="en-US" i="1" dirty="0">
                              <a:latin typeface="Cambria Math" panose="02040503050406030204" pitchFamily="18" charset="0"/>
                            </a:rPr>
                            <m:t>𝑡</m:t>
                          </m:r>
                        </m:den>
                      </m:f>
                      <m:r>
                        <a:rPr lang="en-US" dirty="0">
                          <a:latin typeface="Cambria Math" panose="02040503050406030204" pitchFamily="18" charset="0"/>
                        </a:rPr>
                        <m:t>=</m:t>
                      </m:r>
                      <m:r>
                        <a:rPr lang="en-US" i="1" dirty="0">
                          <a:latin typeface="Cambria Math" panose="02040503050406030204" pitchFamily="18" charset="0"/>
                        </a:rPr>
                        <m:t>𝜌</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𝑉</m:t>
                          </m:r>
                        </m:num>
                        <m:den>
                          <m:r>
                            <a:rPr lang="en-US" dirty="0">
                              <a:latin typeface="Cambria Math" panose="02040503050406030204" pitchFamily="18" charset="0"/>
                            </a:rPr>
                            <m:t>ⅆ</m:t>
                          </m:r>
                          <m:r>
                            <a:rPr lang="en-US" i="1" dirty="0">
                              <a:latin typeface="Cambria Math" panose="02040503050406030204" pitchFamily="18" charset="0"/>
                            </a:rPr>
                            <m:t>𝑡</m:t>
                          </m:r>
                        </m:den>
                      </m:f>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D4BCA2D1-AA30-62B6-4919-36F9EF9C6451}"/>
                  </a:ext>
                </a:extLst>
              </p:cNvPr>
              <p:cNvSpPr txBox="1">
                <a:spLocks noRot="1" noChangeAspect="1" noMove="1" noResize="1" noEditPoints="1" noAdjustHandles="1" noChangeArrowheads="1" noChangeShapeType="1" noTextEdit="1"/>
              </p:cNvSpPr>
              <p:nvPr/>
            </p:nvSpPr>
            <p:spPr>
              <a:xfrm>
                <a:off x="649224" y="2784484"/>
                <a:ext cx="1915066" cy="5260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C9225202-3465-B737-0E9F-E2FC605F0DC8}"/>
                  </a:ext>
                </a:extLst>
              </p:cNvPr>
              <p:cNvSpPr txBox="1"/>
              <p:nvPr/>
            </p:nvSpPr>
            <p:spPr>
              <a:xfrm>
                <a:off x="2790612" y="2842994"/>
                <a:ext cx="161679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𝑉</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r>
                        <a:rPr lang="en-US" i="1" dirty="0">
                          <a:latin typeface="Cambria Math" panose="02040503050406030204" pitchFamily="18" charset="0"/>
                        </a:rPr>
                        <m:t>𝐴𝑣</m:t>
                      </m:r>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C9225202-3465-B737-0E9F-E2FC605F0DC8}"/>
                  </a:ext>
                </a:extLst>
              </p:cNvPr>
              <p:cNvSpPr txBox="1">
                <a:spLocks noRot="1" noChangeAspect="1" noMove="1" noResize="1" noEditPoints="1" noAdjustHandles="1" noChangeArrowheads="1" noChangeShapeType="1" noTextEdit="1"/>
              </p:cNvSpPr>
              <p:nvPr/>
            </p:nvSpPr>
            <p:spPr>
              <a:xfrm>
                <a:off x="2790612" y="2842994"/>
                <a:ext cx="1616796"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3A5D90A0-7884-0082-5E93-5DAA3738DC7C}"/>
                  </a:ext>
                </a:extLst>
              </p:cNvPr>
              <p:cNvSpPr txBox="1"/>
              <p:nvPr/>
            </p:nvSpPr>
            <p:spPr>
              <a:xfrm>
                <a:off x="1038863" y="5246685"/>
                <a:ext cx="26627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1</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2</m:t>
                          </m:r>
                        </m:sub>
                      </m:sSub>
                      <m:r>
                        <a:rPr lang="en-US" i="0" dirty="0">
                          <a:latin typeface="Cambria Math" panose="02040503050406030204" pitchFamily="18" charset="0"/>
                        </a:rPr>
                        <m:t>=</m:t>
                      </m:r>
                      <m:r>
                        <a:rPr lang="en-US" i="1" dirty="0">
                          <a:latin typeface="Cambria Math" panose="02040503050406030204" pitchFamily="18" charset="0"/>
                        </a:rPr>
                        <m:t>𝑘𝑜𝑛𝑠𝑡</m:t>
                      </m:r>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3A5D90A0-7884-0082-5E93-5DAA3738DC7C}"/>
                  </a:ext>
                </a:extLst>
              </p:cNvPr>
              <p:cNvSpPr txBox="1">
                <a:spLocks noRot="1" noChangeAspect="1" noMove="1" noResize="1" noEditPoints="1" noAdjustHandles="1" noChangeArrowheads="1" noChangeShapeType="1" noTextEdit="1"/>
              </p:cNvSpPr>
              <p:nvPr/>
            </p:nvSpPr>
            <p:spPr>
              <a:xfrm>
                <a:off x="1038863" y="5246685"/>
                <a:ext cx="2662780" cy="276999"/>
              </a:xfrm>
              <a:prstGeom prst="rect">
                <a:avLst/>
              </a:prstGeom>
              <a:blipFill>
                <a:blip r:embed="rId6"/>
                <a:stretch>
                  <a:fillRect l="-2517" r="-1602" b="-31111"/>
                </a:stretch>
              </a:blipFill>
            </p:spPr>
            <p:txBody>
              <a:bodyPr/>
              <a:lstStyle/>
              <a:p>
                <a:r>
                  <a:rPr lang="en-US">
                    <a:noFill/>
                  </a:rPr>
                  <a:t> </a:t>
                </a:r>
              </a:p>
            </p:txBody>
          </p:sp>
        </mc:Fallback>
      </mc:AlternateContent>
      <p:sp>
        <p:nvSpPr>
          <p:cNvPr id="10" name="Textplatzhalter 1">
            <a:extLst>
              <a:ext uri="{FF2B5EF4-FFF2-40B4-BE49-F238E27FC236}">
                <a16:creationId xmlns:a16="http://schemas.microsoft.com/office/drawing/2014/main" id="{9CCA5AF0-9B34-CD00-8398-3D803AA904A3}"/>
              </a:ext>
            </a:extLst>
          </p:cNvPr>
          <p:cNvSpPr txBox="1">
            <a:spLocks/>
          </p:cNvSpPr>
          <p:nvPr/>
        </p:nvSpPr>
        <p:spPr>
          <a:xfrm>
            <a:off x="6096000" y="1684800"/>
            <a:ext cx="4102272"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 Verhältnis der einwirkenden Kraft F zur Fläche A einer Flüssigkeit, die einen geschlossenen Raum vollständig ausfüllt</a:t>
            </a:r>
            <a:endParaRPr lang="en-US" dirty="0"/>
          </a:p>
        </p:txBody>
      </p:sp>
      <p:sp>
        <p:nvSpPr>
          <p:cNvPr id="11" name="Inhaltsplatzhalter 2">
            <a:extLst>
              <a:ext uri="{FF2B5EF4-FFF2-40B4-BE49-F238E27FC236}">
                <a16:creationId xmlns:a16="http://schemas.microsoft.com/office/drawing/2014/main" id="{2481779B-C551-FD5E-23EC-7C5D19AC6840}"/>
              </a:ext>
            </a:extLst>
          </p:cNvPr>
          <p:cNvSpPr txBox="1">
            <a:spLocks/>
          </p:cNvSpPr>
          <p:nvPr/>
        </p:nvSpPr>
        <p:spPr>
          <a:xfrm>
            <a:off x="6203016" y="1152000"/>
            <a:ext cx="4449744" cy="393594"/>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Druckentstehung </a:t>
            </a:r>
            <a:endParaRPr lang="en-US" dirty="0"/>
          </a:p>
        </p:txBody>
      </p:sp>
      <p:pic>
        <p:nvPicPr>
          <p:cNvPr id="12" name="Grafik 11" descr="Ein Bild, das Diagramm, Entwurf, Reihe, Design enthält.&#10;&#10;Automatisch generierte Beschreibung">
            <a:extLst>
              <a:ext uri="{FF2B5EF4-FFF2-40B4-BE49-F238E27FC236}">
                <a16:creationId xmlns:a16="http://schemas.microsoft.com/office/drawing/2014/main" id="{F2E5D722-D7F4-3BE5-FF30-67BFD059D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317" y="2494757"/>
            <a:ext cx="2960071" cy="1631535"/>
          </a:xfrm>
          <a:prstGeom prst="rect">
            <a:avLst/>
          </a:prstGeom>
        </p:spPr>
      </p:pic>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116CCD86-01E2-10DC-AACE-6254CF730A2A}"/>
                  </a:ext>
                </a:extLst>
              </p:cNvPr>
              <p:cNvSpPr txBox="1"/>
              <p:nvPr/>
            </p:nvSpPr>
            <p:spPr>
              <a:xfrm>
                <a:off x="7241267" y="4456815"/>
                <a:ext cx="1524762"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𝑝</m:t>
                      </m:r>
                      <m:r>
                        <a:rPr lang="en-US" sz="1800" i="0" dirty="0">
                          <a:latin typeface="Cambria Math" panose="02040503050406030204" pitchFamily="18" charset="0"/>
                        </a:rPr>
                        <m:t>=</m:t>
                      </m:r>
                      <m:f>
                        <m:fPr>
                          <m:ctrlPr>
                            <a:rPr lang="en-US" sz="1800" i="1" dirty="0">
                              <a:solidFill>
                                <a:srgbClr val="836967"/>
                              </a:solidFill>
                              <a:latin typeface="Cambria Math" panose="02040503050406030204" pitchFamily="18" charset="0"/>
                            </a:rPr>
                          </m:ctrlPr>
                        </m:fPr>
                        <m:num>
                          <m:r>
                            <a:rPr lang="en-US" sz="1800" i="1" dirty="0">
                              <a:latin typeface="Cambria Math" panose="02040503050406030204" pitchFamily="18" charset="0"/>
                            </a:rPr>
                            <m:t>𝐹</m:t>
                          </m:r>
                        </m:num>
                        <m:den>
                          <m:r>
                            <a:rPr lang="en-US" sz="1800" i="1" dirty="0">
                              <a:latin typeface="Cambria Math" panose="02040503050406030204" pitchFamily="18" charset="0"/>
                            </a:rPr>
                            <m:t>𝐴</m:t>
                          </m:r>
                        </m:den>
                      </m:f>
                    </m:oMath>
                  </m:oMathPara>
                </a14:m>
                <a:endParaRPr lang="en-US" dirty="0"/>
              </a:p>
            </p:txBody>
          </p:sp>
        </mc:Choice>
        <mc:Fallback xmlns="">
          <p:sp>
            <p:nvSpPr>
              <p:cNvPr id="14" name="Textfeld 13">
                <a:extLst>
                  <a:ext uri="{FF2B5EF4-FFF2-40B4-BE49-F238E27FC236}">
                    <a16:creationId xmlns:a16="http://schemas.microsoft.com/office/drawing/2014/main" id="{116CCD86-01E2-10DC-AACE-6254CF730A2A}"/>
                  </a:ext>
                </a:extLst>
              </p:cNvPr>
              <p:cNvSpPr txBox="1">
                <a:spLocks noRot="1" noChangeAspect="1" noMove="1" noResize="1" noEditPoints="1" noAdjustHandles="1" noChangeArrowheads="1" noChangeShapeType="1" noTextEdit="1"/>
              </p:cNvSpPr>
              <p:nvPr/>
            </p:nvSpPr>
            <p:spPr>
              <a:xfrm>
                <a:off x="7241267" y="4456815"/>
                <a:ext cx="1524762" cy="60907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632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CAD3CAA-C4B3-3B45-E09A-D0772DF29766}"/>
              </a:ext>
            </a:extLst>
          </p:cNvPr>
          <p:cNvSpPr>
            <a:spLocks noGrp="1"/>
          </p:cNvSpPr>
          <p:nvPr>
            <p:ph type="body" sz="quarter" idx="13"/>
          </p:nvPr>
        </p:nvSpPr>
        <p:spPr>
          <a:xfrm>
            <a:off x="360000" y="1684800"/>
            <a:ext cx="5458774" cy="4182600"/>
          </a:xfrm>
        </p:spPr>
        <p:txBody>
          <a:bodyPr/>
          <a:lstStyle/>
          <a:p>
            <a:pPr>
              <a:buFont typeface="Wingdings" panose="05000000000000000000" pitchFamily="2" charset="2"/>
              <a:buChar char="Ø"/>
            </a:pPr>
            <a:r>
              <a:rPr lang="de-DE" dirty="0"/>
              <a:t>Hydraulikzylinder zur Bewegung der Last</a:t>
            </a:r>
          </a:p>
          <a:p>
            <a:pPr>
              <a:buFont typeface="Wingdings" panose="05000000000000000000" pitchFamily="2" charset="2"/>
              <a:buChar char="Ø"/>
            </a:pPr>
            <a:endParaRPr lang="de-DE" dirty="0"/>
          </a:p>
          <a:p>
            <a:pPr>
              <a:buFont typeface="Wingdings" panose="05000000000000000000" pitchFamily="2" charset="2"/>
              <a:buChar char="Ø"/>
            </a:pPr>
            <a:r>
              <a:rPr lang="de-DE" dirty="0"/>
              <a:t>4/3 Wegeventil zur Ansteuerung des Zylinders</a:t>
            </a:r>
          </a:p>
          <a:p>
            <a:pPr>
              <a:buFont typeface="Wingdings" panose="05000000000000000000" pitchFamily="2" charset="2"/>
              <a:buChar char="Ø"/>
            </a:pPr>
            <a:endParaRPr lang="de-DE" dirty="0"/>
          </a:p>
          <a:p>
            <a:pPr>
              <a:buFont typeface="Wingdings" panose="05000000000000000000" pitchFamily="2" charset="2"/>
              <a:buChar char="Ø"/>
            </a:pPr>
            <a:r>
              <a:rPr lang="de-DE" dirty="0"/>
              <a:t>Konstante Druckquelle und kontanter Tankdruck</a:t>
            </a:r>
          </a:p>
          <a:p>
            <a:pPr>
              <a:buFont typeface="Wingdings" panose="05000000000000000000" pitchFamily="2" charset="2"/>
              <a:buChar char="Ø"/>
            </a:pPr>
            <a:endParaRPr lang="de-DE" dirty="0"/>
          </a:p>
          <a:p>
            <a:pPr>
              <a:buFont typeface="Wingdings" panose="05000000000000000000" pitchFamily="2" charset="2"/>
              <a:buChar char="Ø"/>
            </a:pPr>
            <a:r>
              <a:rPr lang="de-DE" dirty="0"/>
              <a:t>Regler zur Ansteuerung der Ventilöffnungen</a:t>
            </a:r>
            <a:endParaRPr lang="en-US" dirty="0"/>
          </a:p>
        </p:txBody>
      </p:sp>
      <p:sp>
        <p:nvSpPr>
          <p:cNvPr id="3" name="Inhaltsplatzhalter 2">
            <a:extLst>
              <a:ext uri="{FF2B5EF4-FFF2-40B4-BE49-F238E27FC236}">
                <a16:creationId xmlns:a16="http://schemas.microsoft.com/office/drawing/2014/main" id="{C456AE05-E5D0-D549-58D3-91D71B33F74B}"/>
              </a:ext>
            </a:extLst>
          </p:cNvPr>
          <p:cNvSpPr>
            <a:spLocks noGrp="1"/>
          </p:cNvSpPr>
          <p:nvPr>
            <p:ph idx="1"/>
          </p:nvPr>
        </p:nvSpPr>
        <p:spPr>
          <a:prstGeom prst="rect">
            <a:avLst/>
          </a:prstGeom>
        </p:spPr>
        <p:txBody>
          <a:bodyPr/>
          <a:lstStyle/>
          <a:p>
            <a:r>
              <a:rPr lang="de-DE" dirty="0"/>
              <a:t>Das hydraulische Gesamtsystem</a:t>
            </a:r>
            <a:endParaRPr lang="en-US" dirty="0"/>
          </a:p>
        </p:txBody>
      </p:sp>
      <p:sp>
        <p:nvSpPr>
          <p:cNvPr id="4" name="Titel 3">
            <a:extLst>
              <a:ext uri="{FF2B5EF4-FFF2-40B4-BE49-F238E27FC236}">
                <a16:creationId xmlns:a16="http://schemas.microsoft.com/office/drawing/2014/main" id="{C03FDE9A-A783-840F-2534-D36C31D79AE4}"/>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Text, Diagramm, Plan, technische Zeichnung enthält.&#10;&#10;Automatisch generierte Beschreibung">
            <a:extLst>
              <a:ext uri="{FF2B5EF4-FFF2-40B4-BE49-F238E27FC236}">
                <a16:creationId xmlns:a16="http://schemas.microsoft.com/office/drawing/2014/main" id="{D01953DB-6A13-9D55-B118-2A072C41B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640" y="1051416"/>
            <a:ext cx="5458774" cy="4271067"/>
          </a:xfrm>
          <a:prstGeom prst="rect">
            <a:avLst/>
          </a:prstGeom>
        </p:spPr>
      </p:pic>
    </p:spTree>
    <p:extLst>
      <p:ext uri="{BB962C8B-B14F-4D97-AF65-F5344CB8AC3E}">
        <p14:creationId xmlns:p14="http://schemas.microsoft.com/office/powerpoint/2010/main" val="268200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3604780"/>
            <a:ext cx="11170584" cy="2262619"/>
          </a:xfrm>
        </p:spPr>
        <p:txBody>
          <a:bodyPr/>
          <a:lstStyle/>
          <a:p>
            <a:pPr marL="0" indent="0">
              <a:buNone/>
            </a:pPr>
            <a:endParaRPr lang="en-US" dirty="0"/>
          </a:p>
          <a:p>
            <a:pPr>
              <a:buFont typeface="Wingdings" panose="05000000000000000000" pitchFamily="2" charset="2"/>
              <a:buChar char="Ø"/>
            </a:pPr>
            <a:r>
              <a:rPr lang="en-US" dirty="0" err="1"/>
              <a:t>Volumenstrombilanz</a:t>
            </a:r>
            <a:r>
              <a:rPr lang="en-US" dirty="0"/>
              <a:t>:</a:t>
            </a:r>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1999"/>
            <a:ext cx="2246040" cy="313993"/>
          </a:xfrm>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8" name="Grafik 7" descr="Ein Bild, das Diagramm, Reihe, technische Zeichnung, Entwurf enthält.&#10;&#10;Automatisch generierte Beschreibung">
            <a:extLst>
              <a:ext uri="{FF2B5EF4-FFF2-40B4-BE49-F238E27FC236}">
                <a16:creationId xmlns:a16="http://schemas.microsoft.com/office/drawing/2014/main" id="{7D56A85F-847B-2168-DDC5-97D065813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59" y="1453626"/>
            <a:ext cx="3811015" cy="1651923"/>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B02D2F9-A0B3-3C70-4C08-C99BF0930D0B}"/>
                  </a:ext>
                </a:extLst>
              </p:cNvPr>
              <p:cNvSpPr txBox="1"/>
              <p:nvPr/>
            </p:nvSpPr>
            <p:spPr>
              <a:xfrm>
                <a:off x="377256" y="4367426"/>
                <a:ext cx="3627133"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en-US" i="1" dirty="0">
                            <a:latin typeface="Cambria Math" panose="02040503050406030204" pitchFamily="18" charset="0"/>
                          </a:rPr>
                          <m:t>𝐴</m:t>
                        </m:r>
                      </m:sub>
                    </m:sSub>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B02D2F9-A0B3-3C70-4C08-C99BF0930D0B}"/>
                  </a:ext>
                </a:extLst>
              </p:cNvPr>
              <p:cNvSpPr txBox="1">
                <a:spLocks noRot="1" noChangeAspect="1" noMove="1" noResize="1" noEditPoints="1" noAdjustHandles="1" noChangeArrowheads="1" noChangeShapeType="1" noTextEdit="1"/>
              </p:cNvSpPr>
              <p:nvPr/>
            </p:nvSpPr>
            <p:spPr>
              <a:xfrm>
                <a:off x="377256" y="4367426"/>
                <a:ext cx="3627133" cy="391839"/>
              </a:xfrm>
              <a:prstGeom prst="rect">
                <a:avLst/>
              </a:prstGeom>
              <a:blipFill>
                <a:blip r:embed="rId4"/>
                <a:stretch>
                  <a:fillRect l="-2857"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BCBC906-FDED-CCFE-2C26-4A6B0FF4727A}"/>
                  </a:ext>
                </a:extLst>
              </p:cNvPr>
              <p:cNvSpPr txBox="1"/>
              <p:nvPr/>
            </p:nvSpPr>
            <p:spPr>
              <a:xfrm>
                <a:off x="360000" y="5155324"/>
                <a:ext cx="3252998"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de-DE" b="0" i="1" dirty="0" smtClean="0">
                                <a:latin typeface="Cambria Math" panose="02040503050406030204" pitchFamily="18" charset="0"/>
                              </a:rPr>
                              <m:t>𝐵</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de-DE" b="0" i="1" dirty="0" smtClean="0">
                            <a:latin typeface="Cambria Math" panose="02040503050406030204" pitchFamily="18" charset="0"/>
                          </a:rPr>
                          <m:t>𝐵</m:t>
                        </m:r>
                      </m:sub>
                    </m:sSub>
                  </m:oMath>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4BCBC906-FDED-CCFE-2C26-4A6B0FF4727A}"/>
                  </a:ext>
                </a:extLst>
              </p:cNvPr>
              <p:cNvSpPr txBox="1">
                <a:spLocks noRot="1" noChangeAspect="1" noMove="1" noResize="1" noEditPoints="1" noAdjustHandles="1" noChangeArrowheads="1" noChangeShapeType="1" noTextEdit="1"/>
              </p:cNvSpPr>
              <p:nvPr/>
            </p:nvSpPr>
            <p:spPr>
              <a:xfrm>
                <a:off x="360000" y="5155324"/>
                <a:ext cx="3252998" cy="391839"/>
              </a:xfrm>
              <a:prstGeom prst="rect">
                <a:avLst/>
              </a:prstGeom>
              <a:blipFill>
                <a:blip r:embed="rId5"/>
                <a:stretch>
                  <a:fillRect l="-3184" b="-14063"/>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969D96A6-1CEE-C696-2FC5-88070EEB83B3}"/>
              </a:ext>
            </a:extLst>
          </p:cNvPr>
          <p:cNvSpPr/>
          <p:nvPr/>
        </p:nvSpPr>
        <p:spPr>
          <a:xfrm>
            <a:off x="4167003" y="4505068"/>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D9A96E34-2A1C-E9EC-E3F6-12523B61282C}"/>
                  </a:ext>
                </a:extLst>
              </p:cNvPr>
              <p:cNvSpPr txBox="1"/>
              <p:nvPr/>
            </p:nvSpPr>
            <p:spPr>
              <a:xfrm>
                <a:off x="5371613" y="4256498"/>
                <a:ext cx="4554003"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r>
                                <a:rPr lang="en-US" i="0" dirty="0">
                                  <a:latin typeface="Cambria Math" panose="02040503050406030204" pitchFamily="18" charset="0"/>
                                </a:rPr>
                                <m:t>,0</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D9A96E34-2A1C-E9EC-E3F6-12523B61282C}"/>
                  </a:ext>
                </a:extLst>
              </p:cNvPr>
              <p:cNvSpPr txBox="1">
                <a:spLocks noRot="1" noChangeAspect="1" noMove="1" noResize="1" noEditPoints="1" noAdjustHandles="1" noChangeArrowheads="1" noChangeShapeType="1" noTextEdit="1"/>
              </p:cNvSpPr>
              <p:nvPr/>
            </p:nvSpPr>
            <p:spPr>
              <a:xfrm>
                <a:off x="5371613" y="4256498"/>
                <a:ext cx="4554003" cy="6136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ECF9B5D3-9DF2-58D5-190F-5E03F1AF53EB}"/>
                  </a:ext>
                </a:extLst>
              </p:cNvPr>
              <p:cNvSpPr txBox="1"/>
              <p:nvPr/>
            </p:nvSpPr>
            <p:spPr>
              <a:xfrm>
                <a:off x="5354631" y="5100187"/>
                <a:ext cx="5033429"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m:rPr>
                                  <m:sty m:val="p"/>
                                </m:rPr>
                                <a:rPr lang="de-DE" b="0" i="0" dirty="0" smtClean="0">
                                  <a:latin typeface="Cambria Math" panose="02040503050406030204" pitchFamily="18" charset="0"/>
                                </a:rPr>
                                <m:t>B</m:t>
                              </m:r>
                              <m:r>
                                <a:rPr lang="de-DE" b="0" i="0" dirty="0" smtClean="0">
                                  <a:latin typeface="Cambria Math" panose="02040503050406030204" pitchFamily="18" charset="0"/>
                                </a:rPr>
                                <m:t>,0</m:t>
                              </m:r>
                            </m:sub>
                          </m:sSub>
                          <m:r>
                            <a:rPr lang="de-DE" b="0" i="0" dirty="0" smtClean="0">
                              <a:latin typeface="Cambria Math" panose="02040503050406030204" pitchFamily="18" charset="0"/>
                            </a:rPr>
                            <m:t>−</m:t>
                          </m:r>
                          <m:r>
                            <a:rPr lang="en-US" i="1" dirty="0">
                              <a:latin typeface="Cambria Math" panose="02040503050406030204" pitchFamily="18" charset="0"/>
                            </a:rPr>
                            <m:t>𝛼</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m:t>
                              </m:r>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ECF9B5D3-9DF2-58D5-190F-5E03F1AF53EB}"/>
                  </a:ext>
                </a:extLst>
              </p:cNvPr>
              <p:cNvSpPr txBox="1">
                <a:spLocks noRot="1" noChangeAspect="1" noMove="1" noResize="1" noEditPoints="1" noAdjustHandles="1" noChangeArrowheads="1" noChangeShapeType="1" noTextEdit="1"/>
              </p:cNvSpPr>
              <p:nvPr/>
            </p:nvSpPr>
            <p:spPr>
              <a:xfrm>
                <a:off x="5354631" y="5100187"/>
                <a:ext cx="5033429" cy="613694"/>
              </a:xfrm>
              <a:prstGeom prst="rect">
                <a:avLst/>
              </a:prstGeom>
              <a:blipFill>
                <a:blip r:embed="rId7"/>
                <a:stretch>
                  <a:fillRect/>
                </a:stretch>
              </a:blipFill>
            </p:spPr>
            <p:txBody>
              <a:bodyPr/>
              <a:lstStyle/>
              <a:p>
                <a:r>
                  <a:rPr lang="en-US">
                    <a:noFill/>
                  </a:rPr>
                  <a:t> </a:t>
                </a:r>
              </a:p>
            </p:txBody>
          </p:sp>
        </mc:Fallback>
      </mc:AlternateContent>
      <p:sp>
        <p:nvSpPr>
          <p:cNvPr id="18" name="Pfeil: nach rechts 17">
            <a:extLst>
              <a:ext uri="{FF2B5EF4-FFF2-40B4-BE49-F238E27FC236}">
                <a16:creationId xmlns:a16="http://schemas.microsoft.com/office/drawing/2014/main" id="{EE978C39-BDAB-E7DD-A7C3-455B8BF1EA5A}"/>
              </a:ext>
            </a:extLst>
          </p:cNvPr>
          <p:cNvSpPr/>
          <p:nvPr/>
        </p:nvSpPr>
        <p:spPr>
          <a:xfrm>
            <a:off x="4158654" y="5306329"/>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A92BFCA6-4929-CB9C-1767-F36E680D7AB0}"/>
                  </a:ext>
                </a:extLst>
              </p:cNvPr>
              <p:cNvSpPr txBox="1"/>
              <p:nvPr/>
            </p:nvSpPr>
            <p:spPr>
              <a:xfrm>
                <a:off x="715632" y="3279792"/>
                <a:ext cx="3640356"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𝑒𝑥𝑡</m:t>
                          </m:r>
                        </m:sub>
                      </m:sSub>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A92BFCA6-4929-CB9C-1767-F36E680D7AB0}"/>
                  </a:ext>
                </a:extLst>
              </p:cNvPr>
              <p:cNvSpPr txBox="1">
                <a:spLocks noRot="1" noChangeAspect="1" noMove="1" noResize="1" noEditPoints="1" noAdjustHandles="1" noChangeArrowheads="1" noChangeShapeType="1" noTextEdit="1"/>
              </p:cNvSpPr>
              <p:nvPr/>
            </p:nvSpPr>
            <p:spPr>
              <a:xfrm>
                <a:off x="715632" y="3279792"/>
                <a:ext cx="3640356" cy="298415"/>
              </a:xfrm>
              <a:prstGeom prst="rect">
                <a:avLst/>
              </a:prstGeom>
              <a:blipFill>
                <a:blip r:embed="rId8"/>
                <a:stretch>
                  <a:fillRect l="-502" b="-20408"/>
                </a:stretch>
              </a:blipFill>
            </p:spPr>
            <p:txBody>
              <a:bodyPr/>
              <a:lstStyle/>
              <a:p>
                <a:r>
                  <a:rPr lang="en-US">
                    <a:noFill/>
                  </a:rPr>
                  <a:t> </a:t>
                </a:r>
              </a:p>
            </p:txBody>
          </p:sp>
        </mc:Fallback>
      </mc:AlternateContent>
      <p:sp>
        <p:nvSpPr>
          <p:cNvPr id="9" name="Textplatzhalter 1">
            <a:extLst>
              <a:ext uri="{FF2B5EF4-FFF2-40B4-BE49-F238E27FC236}">
                <a16:creationId xmlns:a16="http://schemas.microsoft.com/office/drawing/2014/main" id="{85064049-47E7-3642-6C4E-E31C8C5CDB80}"/>
              </a:ext>
            </a:extLst>
          </p:cNvPr>
          <p:cNvSpPr txBox="1">
            <a:spLocks/>
          </p:cNvSpPr>
          <p:nvPr/>
        </p:nvSpPr>
        <p:spPr>
          <a:xfrm>
            <a:off x="6843096" y="1619511"/>
            <a:ext cx="4047408" cy="2311128"/>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a:t>Geometrieeigenschaften des Zylinders</a:t>
            </a:r>
          </a:p>
          <a:p>
            <a:pPr lvl="1">
              <a:buFont typeface="Wingdings" panose="05000000000000000000" pitchFamily="2" charset="2"/>
              <a:buChar char="Ø"/>
            </a:pPr>
            <a:r>
              <a:rPr lang="de-DE"/>
              <a:t>Kolbendurchmesser</a:t>
            </a:r>
          </a:p>
          <a:p>
            <a:pPr lvl="1">
              <a:buFont typeface="Wingdings" panose="05000000000000000000" pitchFamily="2" charset="2"/>
              <a:buChar char="Ø"/>
            </a:pPr>
            <a:r>
              <a:rPr lang="de-DE"/>
              <a:t>Kolbenstangendurchmesser</a:t>
            </a:r>
          </a:p>
          <a:p>
            <a:pPr lvl="1">
              <a:buFont typeface="Wingdings" panose="05000000000000000000" pitchFamily="2" charset="2"/>
              <a:buChar char="Ø"/>
            </a:pPr>
            <a:r>
              <a:rPr lang="de-DE"/>
              <a:t>Hub</a:t>
            </a:r>
            <a:endParaRPr lang="en-US"/>
          </a:p>
          <a:p>
            <a:pPr marL="0" indent="0">
              <a:buFont typeface="Arial" panose="020B0604020202020204" pitchFamily="34" charset="0"/>
              <a:buNone/>
            </a:pPr>
            <a:endParaRPr lang="de-DE"/>
          </a:p>
          <a:p>
            <a:pPr>
              <a:buFont typeface="Wingdings" panose="05000000000000000000" pitchFamily="2" charset="2"/>
              <a:buChar char="Ø"/>
            </a:pPr>
            <a:r>
              <a:rPr lang="de-DE"/>
              <a:t>Ersatzkompressionsmodul</a:t>
            </a:r>
          </a:p>
          <a:p>
            <a:pPr>
              <a:buFont typeface="Wingdings" panose="05000000000000000000" pitchFamily="2" charset="2"/>
              <a:buChar char="Ø"/>
            </a:pPr>
            <a:endParaRPr lang="de-DE"/>
          </a:p>
          <a:p>
            <a:pPr>
              <a:buFont typeface="Wingdings" panose="05000000000000000000" pitchFamily="2" charset="2"/>
              <a:buChar char="Ø"/>
            </a:pPr>
            <a:r>
              <a:rPr lang="de-DE"/>
              <a:t>Leakage-Koeffizient</a:t>
            </a:r>
            <a:endParaRPr lang="de-DE" dirty="0"/>
          </a:p>
        </p:txBody>
      </p:sp>
      <p:sp>
        <p:nvSpPr>
          <p:cNvPr id="10" name="Inhaltsplatzhalter 2">
            <a:extLst>
              <a:ext uri="{FF2B5EF4-FFF2-40B4-BE49-F238E27FC236}">
                <a16:creationId xmlns:a16="http://schemas.microsoft.com/office/drawing/2014/main" id="{117633B7-8925-E9ED-3898-6B7F0A90AC26}"/>
              </a:ext>
            </a:extLst>
          </p:cNvPr>
          <p:cNvSpPr txBox="1">
            <a:spLocks/>
          </p:cNvSpPr>
          <p:nvPr/>
        </p:nvSpPr>
        <p:spPr>
          <a:xfrm>
            <a:off x="6843096" y="1151999"/>
            <a:ext cx="2904408" cy="31399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Parameteridentifikation</a:t>
            </a:r>
            <a:endParaRPr lang="en-US" dirty="0"/>
          </a:p>
        </p:txBody>
      </p:sp>
    </p:spTree>
    <p:extLst>
      <p:ext uri="{BB962C8B-B14F-4D97-AF65-F5344CB8AC3E}">
        <p14:creationId xmlns:p14="http://schemas.microsoft.com/office/powerpoint/2010/main" val="425595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D9A425-A9C4-2C34-E451-FA63DCB83572}"/>
              </a:ext>
            </a:extLst>
          </p:cNvPr>
          <p:cNvSpPr>
            <a:spLocks noGrp="1"/>
          </p:cNvSpPr>
          <p:nvPr>
            <p:ph type="body" sz="quarter" idx="13"/>
          </p:nvPr>
        </p:nvSpPr>
        <p:spPr>
          <a:xfrm>
            <a:off x="6096000" y="3175464"/>
            <a:ext cx="5629320" cy="2674392"/>
          </a:xfrm>
        </p:spPr>
        <p:txBody>
          <a:bodyPr/>
          <a:lstStyle/>
          <a:p>
            <a:pPr>
              <a:buFont typeface="Wingdings" panose="05000000000000000000" pitchFamily="2" charset="2"/>
              <a:buChar char="Ø"/>
            </a:pPr>
            <a:r>
              <a:rPr lang="de-DE" dirty="0"/>
              <a:t>Positive Schaltüberdeckung</a:t>
            </a:r>
          </a:p>
          <a:p>
            <a:pPr lvl="1">
              <a:buFont typeface="Wingdings" panose="05000000000000000000" pitchFamily="2" charset="2"/>
              <a:buChar char="Ø"/>
            </a:pPr>
            <a:r>
              <a:rPr lang="de-DE" dirty="0"/>
              <a:t>Flüssigkeitsfluss wird in einem kleinen Bereich um die Nullstellung vollständig blockiert</a:t>
            </a:r>
          </a:p>
          <a:p>
            <a:pPr lvl="1">
              <a:buFont typeface="Wingdings" panose="05000000000000000000" pitchFamily="2" charset="2"/>
              <a:buChar char="Ø"/>
            </a:pPr>
            <a:endParaRPr lang="de-DE" dirty="0"/>
          </a:p>
          <a:p>
            <a:pPr>
              <a:buFont typeface="Wingdings" panose="05000000000000000000" pitchFamily="2" charset="2"/>
              <a:buChar char="Ø"/>
            </a:pPr>
            <a:r>
              <a:rPr lang="de-DE" dirty="0"/>
              <a:t>Negative Schaltüberdeckung</a:t>
            </a:r>
          </a:p>
          <a:p>
            <a:pPr lvl="1">
              <a:buFont typeface="Wingdings" panose="05000000000000000000" pitchFamily="2" charset="2"/>
              <a:buChar char="Ø"/>
            </a:pPr>
            <a:r>
              <a:rPr lang="de-DE" dirty="0"/>
              <a:t>Anschlusskanäle um einen kleinen Bereich um die Nullstellung miteinander verbunden</a:t>
            </a:r>
          </a:p>
          <a:p>
            <a:pPr lvl="1">
              <a:buFont typeface="Wingdings" panose="05000000000000000000" pitchFamily="2" charset="2"/>
              <a:buChar char="Ø"/>
            </a:pPr>
            <a:endParaRPr lang="de-DE" dirty="0"/>
          </a:p>
          <a:p>
            <a:pPr>
              <a:buFont typeface="Wingdings" panose="05000000000000000000" pitchFamily="2" charset="2"/>
              <a:buChar char="Ø"/>
            </a:pPr>
            <a:r>
              <a:rPr lang="de-DE" dirty="0"/>
              <a:t>Nullüberdeckung</a:t>
            </a:r>
            <a:endParaRPr lang="en-US" dirty="0"/>
          </a:p>
        </p:txBody>
      </p:sp>
      <p:sp>
        <p:nvSpPr>
          <p:cNvPr id="3" name="Inhaltsplatzhalter 2">
            <a:extLst>
              <a:ext uri="{FF2B5EF4-FFF2-40B4-BE49-F238E27FC236}">
                <a16:creationId xmlns:a16="http://schemas.microsoft.com/office/drawing/2014/main" id="{C8D25717-07F3-18FE-2086-9AA5F267232B}"/>
              </a:ext>
            </a:extLst>
          </p:cNvPr>
          <p:cNvSpPr>
            <a:spLocks noGrp="1"/>
          </p:cNvSpPr>
          <p:nvPr>
            <p:ph idx="1"/>
          </p:nvPr>
        </p:nvSpPr>
        <p:spPr/>
        <p:txBody>
          <a:bodyPr/>
          <a:lstStyle/>
          <a:p>
            <a:r>
              <a:rPr lang="de-DE" dirty="0"/>
              <a:t>4/3 Wegeventil</a:t>
            </a:r>
            <a:endParaRPr lang="en-US" dirty="0"/>
          </a:p>
        </p:txBody>
      </p:sp>
      <p:sp>
        <p:nvSpPr>
          <p:cNvPr id="4" name="Titel 3">
            <a:extLst>
              <a:ext uri="{FF2B5EF4-FFF2-40B4-BE49-F238E27FC236}">
                <a16:creationId xmlns:a16="http://schemas.microsoft.com/office/drawing/2014/main" id="{D1D5FCFB-A92B-D757-7AA6-0DA3BFCA1459}"/>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Diagramm, Screenshot, Design enthält.&#10;&#10;Automatisch generierte Beschreibung">
            <a:extLst>
              <a:ext uri="{FF2B5EF4-FFF2-40B4-BE49-F238E27FC236}">
                <a16:creationId xmlns:a16="http://schemas.microsoft.com/office/drawing/2014/main" id="{2AF6CC0C-E431-12D5-B73A-B7CA6A548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102" y="1296576"/>
            <a:ext cx="3578211" cy="1734312"/>
          </a:xfrm>
          <a:prstGeom prst="rect">
            <a:avLst/>
          </a:prstGeom>
        </p:spPr>
      </p:pic>
      <mc:AlternateContent xmlns:mc="http://schemas.openxmlformats.org/markup-compatibility/2006" xmlns:a14="http://schemas.microsoft.com/office/drawing/2010/main">
        <mc:Choice Requires="a14">
          <p:sp>
            <p:nvSpPr>
              <p:cNvPr id="8" name="Textplatzhalter 1">
                <a:extLst>
                  <a:ext uri="{FF2B5EF4-FFF2-40B4-BE49-F238E27FC236}">
                    <a16:creationId xmlns:a16="http://schemas.microsoft.com/office/drawing/2014/main" id="{77B7C4F6-9B41-6B8E-D90C-C863CCE166DB}"/>
                  </a:ext>
                </a:extLst>
              </p:cNvPr>
              <p:cNvSpPr txBox="1">
                <a:spLocks/>
              </p:cNvSpPr>
              <p:nvPr/>
            </p:nvSpPr>
            <p:spPr>
              <a:xfrm>
                <a:off x="510239" y="1594104"/>
                <a:ext cx="5144688" cy="441481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a:buFont typeface="Wingdings" panose="05000000000000000000" pitchFamily="2" charset="2"/>
                  <a:buChar char="Ø"/>
                </a:pPr>
                <a:r>
                  <a:rPr lang="en-US" dirty="0" err="1"/>
                  <a:t>Volumenstrom</a:t>
                </a:r>
                <a:r>
                  <a:rPr lang="en-US" dirty="0"/>
                  <a:t> </a:t>
                </a:r>
                <a:r>
                  <a:rPr lang="en-US" dirty="0" err="1"/>
                  <a:t>durch</a:t>
                </a:r>
                <a:r>
                  <a:rPr lang="en-US" dirty="0"/>
                  <a:t> </a:t>
                </a:r>
                <a:r>
                  <a:rPr lang="en-US" dirty="0" err="1"/>
                  <a:t>Öffnung</a:t>
                </a:r>
                <a:r>
                  <a:rPr lang="en-US" dirty="0"/>
                  <a:t> von </a:t>
                </a:r>
                <a:r>
                  <a:rPr lang="en-US" dirty="0" err="1"/>
                  <a:t>Strömungsquerschnitten</a:t>
                </a:r>
                <a:r>
                  <a:rPr lang="en-US" dirty="0"/>
                  <a: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Relative </a:t>
                </a:r>
                <a:r>
                  <a:rPr lang="en-US" dirty="0" err="1"/>
                  <a:t>Ventilöffnung</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oMath>
                </a14:m>
                <a:r>
                  <a:rPr lang="en-US" dirty="0"/>
                  <a:t> normiert auf -1 bis 1</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8" name="Textplatzhalter 1">
                <a:extLst>
                  <a:ext uri="{FF2B5EF4-FFF2-40B4-BE49-F238E27FC236}">
                    <a16:creationId xmlns:a16="http://schemas.microsoft.com/office/drawing/2014/main" id="{77B7C4F6-9B41-6B8E-D90C-C863CCE166DB}"/>
                  </a:ext>
                </a:extLst>
              </p:cNvPr>
              <p:cNvSpPr txBox="1">
                <a:spLocks noRot="1" noChangeAspect="1" noMove="1" noResize="1" noEditPoints="1" noAdjustHandles="1" noChangeArrowheads="1" noChangeShapeType="1" noTextEdit="1"/>
              </p:cNvSpPr>
              <p:nvPr/>
            </p:nvSpPr>
            <p:spPr>
              <a:xfrm>
                <a:off x="510239" y="1594104"/>
                <a:ext cx="5144688" cy="4414810"/>
              </a:xfrm>
              <a:prstGeom prst="rect">
                <a:avLst/>
              </a:prstGeom>
              <a:blipFill>
                <a:blip r:embed="rId4"/>
                <a:stretch>
                  <a:fillRect l="-2607"/>
                </a:stretch>
              </a:blipFill>
            </p:spPr>
            <p:txBody>
              <a:bodyPr/>
              <a:lstStyle/>
              <a:p>
                <a:r>
                  <a:rPr lang="en-US">
                    <a:noFill/>
                  </a:rPr>
                  <a:t> </a:t>
                </a:r>
              </a:p>
            </p:txBody>
          </p:sp>
        </mc:Fallback>
      </mc:AlternateContent>
      <p:sp>
        <p:nvSpPr>
          <p:cNvPr id="13" name="Pfeil: nach unten 12">
            <a:extLst>
              <a:ext uri="{FF2B5EF4-FFF2-40B4-BE49-F238E27FC236}">
                <a16:creationId xmlns:a16="http://schemas.microsoft.com/office/drawing/2014/main" id="{97527B76-2146-16F3-DDD0-A4927A09F6D0}"/>
              </a:ext>
            </a:extLst>
          </p:cNvPr>
          <p:cNvSpPr/>
          <p:nvPr/>
        </p:nvSpPr>
        <p:spPr>
          <a:xfrm>
            <a:off x="1978865" y="3225638"/>
            <a:ext cx="183502" cy="124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E5CC2AAB-7452-AA1F-D522-69AFF0C91877}"/>
                  </a:ext>
                </a:extLst>
              </p:cNvPr>
              <p:cNvSpPr txBox="1"/>
              <p:nvPr/>
            </p:nvSpPr>
            <p:spPr>
              <a:xfrm>
                <a:off x="2508266" y="3485101"/>
                <a:ext cx="2434394"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r>
                                <a:rPr lang="en-US" i="0" dirty="0">
                                  <a:latin typeface="Cambria Math" panose="02040503050406030204" pitchFamily="18" charset="0"/>
                                </a:rPr>
                                <m:t>,</m:t>
                              </m:r>
                              <m:r>
                                <m:rPr>
                                  <m:sty m:val="p"/>
                                </m:rPr>
                                <a:rPr lang="en-US" i="0" dirty="0">
                                  <a:latin typeface="Cambria Math" panose="02040503050406030204" pitchFamily="18" charset="0"/>
                                </a:rPr>
                                <m:t>max</m:t>
                              </m:r>
                            </m:sub>
                          </m:sSub>
                        </m:den>
                      </m:f>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E5CC2AAB-7452-AA1F-D522-69AFF0C91877}"/>
                  </a:ext>
                </a:extLst>
              </p:cNvPr>
              <p:cNvSpPr txBox="1">
                <a:spLocks noRot="1" noChangeAspect="1" noMove="1" noResize="1" noEditPoints="1" noAdjustHandles="1" noChangeArrowheads="1" noChangeShapeType="1" noTextEdit="1"/>
              </p:cNvSpPr>
              <p:nvPr/>
            </p:nvSpPr>
            <p:spPr>
              <a:xfrm>
                <a:off x="2508266" y="3485101"/>
                <a:ext cx="2434394" cy="8183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CD1662FF-A8A9-CFA1-CFDD-471B16ACB0FB}"/>
                  </a:ext>
                </a:extLst>
              </p:cNvPr>
              <p:cNvSpPr txBox="1"/>
              <p:nvPr/>
            </p:nvSpPr>
            <p:spPr>
              <a:xfrm>
                <a:off x="1152508" y="2554534"/>
                <a:ext cx="201971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r>
                                <m:rPr>
                                  <m:sty m:val="p"/>
                                </m:rPr>
                                <a:rPr lang="en-US" i="0" dirty="0">
                                  <a:latin typeface="Cambria Math" panose="02040503050406030204" pitchFamily="18" charset="0"/>
                                </a:rPr>
                                <m:t>Δ</m:t>
                              </m:r>
                              <m:r>
                                <a:rPr lang="en-US" i="1" dirty="0">
                                  <a:latin typeface="Cambria Math" panose="02040503050406030204" pitchFamily="18" charset="0"/>
                                </a:rPr>
                                <m:t>𝑝</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CD1662FF-A8A9-CFA1-CFDD-471B16ACB0FB}"/>
                  </a:ext>
                </a:extLst>
              </p:cNvPr>
              <p:cNvSpPr txBox="1">
                <a:spLocks noRot="1" noChangeAspect="1" noMove="1" noResize="1" noEditPoints="1" noAdjustHandles="1" noChangeArrowheads="1" noChangeShapeType="1" noTextEdit="1"/>
              </p:cNvSpPr>
              <p:nvPr/>
            </p:nvSpPr>
            <p:spPr>
              <a:xfrm>
                <a:off x="1152508" y="2554534"/>
                <a:ext cx="2019719"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920E0438-1B5D-BBA6-7074-4A8D802694AB}"/>
                  </a:ext>
                </a:extLst>
              </p:cNvPr>
              <p:cNvSpPr txBox="1"/>
              <p:nvPr/>
            </p:nvSpPr>
            <p:spPr>
              <a:xfrm>
                <a:off x="904295" y="4523960"/>
                <a:ext cx="2965812"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𝑠𝑖𝑔𝑛</m:t>
                      </m:r>
                      <m:d>
                        <m:dPr>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e>
                      </m:rad>
                    </m:oMath>
                  </m:oMathPara>
                </a14:m>
                <a:endParaRPr lang="en-US" dirty="0">
                  <a:latin typeface="Calibri" panose="020F0502020204030204" pitchFamily="34" charset="0"/>
                </a:endParaRPr>
              </a:p>
            </p:txBody>
          </p:sp>
        </mc:Choice>
        <mc:Fallback xmlns="">
          <p:sp>
            <p:nvSpPr>
              <p:cNvPr id="16" name="Textfeld 15">
                <a:extLst>
                  <a:ext uri="{FF2B5EF4-FFF2-40B4-BE49-F238E27FC236}">
                    <a16:creationId xmlns:a16="http://schemas.microsoft.com/office/drawing/2014/main" id="{920E0438-1B5D-BBA6-7074-4A8D802694AB}"/>
                  </a:ext>
                </a:extLst>
              </p:cNvPr>
              <p:cNvSpPr txBox="1">
                <a:spLocks noRot="1" noChangeAspect="1" noMove="1" noResize="1" noEditPoints="1" noAdjustHandles="1" noChangeArrowheads="1" noChangeShapeType="1" noTextEdit="1"/>
              </p:cNvSpPr>
              <p:nvPr/>
            </p:nvSpPr>
            <p:spPr>
              <a:xfrm>
                <a:off x="904295" y="4523960"/>
                <a:ext cx="2965812" cy="335413"/>
              </a:xfrm>
              <a:prstGeom prst="rect">
                <a:avLst/>
              </a:prstGeom>
              <a:blipFill>
                <a:blip r:embed="rId7"/>
                <a:stretch>
                  <a:fillRect l="-2053" b="-27273"/>
                </a:stretch>
              </a:blipFill>
            </p:spPr>
            <p:txBody>
              <a:bodyPr/>
              <a:lstStyle/>
              <a:p>
                <a:r>
                  <a:rPr lang="en-US">
                    <a:noFill/>
                  </a:rPr>
                  <a:t> </a:t>
                </a:r>
              </a:p>
            </p:txBody>
          </p:sp>
        </mc:Fallback>
      </mc:AlternateContent>
    </p:spTree>
    <p:extLst>
      <p:ext uri="{BB962C8B-B14F-4D97-AF65-F5344CB8AC3E}">
        <p14:creationId xmlns:p14="http://schemas.microsoft.com/office/powerpoint/2010/main" val="3578817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4/3 Wegeventil</a:t>
            </a:r>
            <a:endParaRPr lang="en-US" dirty="0"/>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2"/>
              </p:nvPr>
            </p:nvSpPr>
            <p:spPr/>
            <p:txBody>
              <a:bodyPr/>
              <a:lstStyle/>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&gt;0</m:t>
                    </m:r>
                  </m:oMath>
                </a14:m>
                <a:r>
                  <a:rPr lang="en-US" dirty="0"/>
                  <a:t> für negative und </a:t>
                </a: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0" smtClean="0">
                            <a:latin typeface="Cambria Math" panose="02040503050406030204" pitchFamily="18" charset="0"/>
                          </a:rPr>
                          <m:t>0</m:t>
                        </m:r>
                      </m:sub>
                    </m:sSub>
                    <m:r>
                      <a:rPr lang="en-US" i="0" smtClean="0">
                        <a:latin typeface="Cambria Math" panose="02040503050406030204" pitchFamily="18" charset="0"/>
                      </a:rPr>
                      <m:t>&lt;0</m:t>
                    </m:r>
                  </m:oMath>
                </a14:m>
                <a:r>
                  <a:rPr lang="en-US" dirty="0"/>
                  <a:t> für positive </a:t>
                </a:r>
                <a:r>
                  <a:rPr lang="en-US" dirty="0" err="1"/>
                  <a:t>Schaltüberdeckung</a:t>
                </a:r>
                <a:r>
                  <a:rPr lang="en-US" dirty="0"/>
                  <a:t> </a:t>
                </a:r>
              </a:p>
              <a:p>
                <a:pPr>
                  <a:buFont typeface="Wingdings" panose="05000000000000000000" pitchFamily="2" charset="2"/>
                  <a:buChar char="Ø"/>
                </a:pP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=0</m:t>
                    </m:r>
                  </m:oMath>
                </a14:m>
                <a:r>
                  <a:rPr lang="en-US" dirty="0"/>
                  <a:t> </a:t>
                </a:r>
                <a:r>
                  <a:rPr lang="en-US" dirty="0" err="1"/>
                  <a:t>bei</a:t>
                </a:r>
                <a:r>
                  <a:rPr lang="en-US" dirty="0"/>
                  <a:t> </a:t>
                </a:r>
                <a:r>
                  <a:rPr lang="en-US" dirty="0" err="1"/>
                  <a:t>Nullschaltüberdeckung</a:t>
                </a: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B35B2495-B4D6-996E-D77D-756ACC4B6421}"/>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8889425-80AE-174F-FF55-986322FD4BC9}"/>
                  </a:ext>
                </a:extLst>
              </p:cNvPr>
              <p:cNvSpPr txBox="1"/>
              <p:nvPr/>
            </p:nvSpPr>
            <p:spPr>
              <a:xfrm>
                <a:off x="1008343" y="3537552"/>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de-DE" b="0" i="1" dirty="0" smtClean="0">
                                <a:latin typeface="Cambria Math" panose="02040503050406030204" pitchFamily="18" charset="0"/>
                              </a:rPr>
                              <m:t>+</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8889425-80AE-174F-FF55-986322FD4BC9}"/>
                  </a:ext>
                </a:extLst>
              </p:cNvPr>
              <p:cNvSpPr txBox="1">
                <a:spLocks noRot="1" noChangeAspect="1" noMove="1" noResize="1" noEditPoints="1" noAdjustHandles="1" noChangeArrowheads="1" noChangeShapeType="1" noTextEdit="1"/>
              </p:cNvSpPr>
              <p:nvPr/>
            </p:nvSpPr>
            <p:spPr>
              <a:xfrm>
                <a:off x="1008343" y="3537552"/>
                <a:ext cx="9281787" cy="335413"/>
              </a:xfrm>
              <a:prstGeom prst="rect">
                <a:avLst/>
              </a:prstGeom>
              <a:blipFill>
                <a:blip r:embed="rId4"/>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446811C0-F899-7B3F-D122-E52843BDA594}"/>
                  </a:ext>
                </a:extLst>
              </p:cNvPr>
              <p:cNvSpPr txBox="1"/>
              <p:nvPr/>
            </p:nvSpPr>
            <p:spPr>
              <a:xfrm>
                <a:off x="1008343" y="4211990"/>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sSub>
                          <m:sSubPr>
                            <m:ctrlPr>
                              <a:rPr lang="en-US" i="1" dirty="0">
                                <a:solidFill>
                                  <a:srgbClr val="836967"/>
                                </a:solidFill>
                                <a:latin typeface="Cambria Math" panose="02040503050406030204" pitchFamily="18" charset="0"/>
                              </a:rPr>
                            </m:ctrlPr>
                          </m:sSubPr>
                          <m:e>
                            <m:r>
                              <a:rPr lang="de-DE" i="1" dirty="0">
                                <a:latin typeface="Cambria Math" panose="02040503050406030204" pitchFamily="18" charset="0"/>
                              </a:rPr>
                              <m:t>+</m:t>
                            </m:r>
                            <m:r>
                              <a:rPr lang="de-DE" b="0" i="1" dirty="0" smtClean="0">
                                <a:latin typeface="Cambria Math" panose="02040503050406030204" pitchFamily="18" charset="0"/>
                              </a:rPr>
                              <m:t> </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446811C0-F899-7B3F-D122-E52843BDA594}"/>
                  </a:ext>
                </a:extLst>
              </p:cNvPr>
              <p:cNvSpPr txBox="1">
                <a:spLocks noRot="1" noChangeAspect="1" noMove="1" noResize="1" noEditPoints="1" noAdjustHandles="1" noChangeArrowheads="1" noChangeShapeType="1" noTextEdit="1"/>
              </p:cNvSpPr>
              <p:nvPr/>
            </p:nvSpPr>
            <p:spPr>
              <a:xfrm>
                <a:off x="1008343" y="4211990"/>
                <a:ext cx="9281787" cy="335413"/>
              </a:xfrm>
              <a:prstGeom prst="rect">
                <a:avLst/>
              </a:prstGeom>
              <a:blipFill>
                <a:blip r:embed="rId5"/>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E0D8DDEB-3BE5-BC74-850D-F7E9C643EB5A}"/>
                  </a:ext>
                </a:extLst>
              </p:cNvPr>
              <p:cNvSpPr txBox="1"/>
              <p:nvPr/>
            </p:nvSpPr>
            <p:spPr>
              <a:xfrm>
                <a:off x="6693408" y="1726895"/>
                <a:ext cx="2457366"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d>
                        <m:dPr>
                          <m:begChr m:val="{"/>
                          <m:endChr m:val=""/>
                          <m:ctrlPr>
                            <a:rPr lang="en-US" i="1" dirty="0">
                              <a:solidFill>
                                <a:srgbClr val="836967"/>
                              </a:solidFill>
                              <a:latin typeface="Cambria Math" panose="02040503050406030204" pitchFamily="18" charset="0"/>
                            </a:rPr>
                          </m:ctrlPr>
                        </m:dPr>
                        <m:e>
                          <m:m>
                            <m:mPr>
                              <m:plcHide m:val="on"/>
                              <m:mcs>
                                <m:mc>
                                  <m:mcPr>
                                    <m:count m:val="1"/>
                                    <m:mcJc m:val="center"/>
                                  </m:mcPr>
                                </m:mc>
                              </m:mcs>
                              <m:ctrlPr>
                                <a:rPr lang="en-US" i="1" dirty="0">
                                  <a:solidFill>
                                    <a:srgbClr val="836967"/>
                                  </a:solidFill>
                                  <a:latin typeface="Cambria Math" panose="02040503050406030204" pitchFamily="18" charset="0"/>
                                </a:rPr>
                              </m:ctrlPr>
                            </m:mPr>
                            <m:mr>
                              <m:e>
                                <m:eqArr>
                                  <m:eqArrPr>
                                    <m:ctrlPr>
                                      <a:rPr lang="en-US" i="1" dirty="0">
                                        <a:latin typeface="Cambria Math" panose="02040503050406030204" pitchFamily="18" charset="0"/>
                                      </a:rPr>
                                    </m:ctrlPr>
                                  </m:eqArrPr>
                                  <m:e>
                                    <m:r>
                                      <a:rPr lang="en-US" i="1" dirty="0">
                                        <a:latin typeface="Cambria Math" panose="02040503050406030204" pitchFamily="18" charset="0"/>
                                      </a:rPr>
                                      <m:t>𝑥</m:t>
                                    </m:r>
                                    <m:r>
                                      <a:rPr lang="de-DE" b="0" i="1" dirty="0" smtClean="0">
                                        <a:latin typeface="Cambria Math" panose="02040503050406030204" pitchFamily="18" charset="0"/>
                                      </a:rPr>
                                      <m:t> </m:t>
                                    </m:r>
                                    <m:r>
                                      <m:rPr>
                                        <m:sty m:val="p"/>
                                      </m:rPr>
                                      <a:rPr lang="de-DE" b="0" i="0" dirty="0" smtClean="0">
                                        <a:latin typeface="Cambria Math" panose="02040503050406030204" pitchFamily="18" charset="0"/>
                                      </a:rPr>
                                      <m:t>f</m:t>
                                    </m:r>
                                    <m:r>
                                      <a:rPr lang="de-DE" b="0" i="0" dirty="0" smtClean="0">
                                        <a:latin typeface="Cambria Math" panose="02040503050406030204" pitchFamily="18" charset="0"/>
                                      </a:rPr>
                                      <m:t>ü</m:t>
                                    </m:r>
                                    <m:r>
                                      <m:rPr>
                                        <m:sty m:val="p"/>
                                      </m:rPr>
                                      <a:rPr lang="de-DE" b="0" i="0" dirty="0" smtClean="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≥0</m:t>
                                    </m:r>
                                  </m:e>
                                  <m:e/>
                                </m:eqArr>
                              </m:e>
                            </m:mr>
                            <m:mr>
                              <m:e>
                                <m:r>
                                  <a:rPr lang="en-US" i="1" dirty="0">
                                    <a:latin typeface="Cambria Math" panose="02040503050406030204" pitchFamily="18" charset="0"/>
                                  </a:rPr>
                                  <m:t>𝑂</m:t>
                                </m:r>
                                <m:r>
                                  <a:rPr lang="de-DE" b="0" i="1" dirty="0" smtClean="0">
                                    <a:latin typeface="Cambria Math" panose="02040503050406030204" pitchFamily="18" charset="0"/>
                                  </a:rPr>
                                  <m:t> </m:t>
                                </m:r>
                                <m:r>
                                  <m:rPr>
                                    <m:sty m:val="p"/>
                                  </m:rPr>
                                  <a:rPr lang="en-US" i="0" dirty="0">
                                    <a:latin typeface="Cambria Math" panose="02040503050406030204" pitchFamily="18" charset="0"/>
                                  </a:rPr>
                                  <m:t>f</m:t>
                                </m:r>
                                <m:acc>
                                  <m:accPr>
                                    <m:chr m:val="̈"/>
                                    <m:ctrlPr>
                                      <a:rPr lang="en-US" i="1" dirty="0">
                                        <a:solidFill>
                                          <a:srgbClr val="836967"/>
                                        </a:solidFill>
                                        <a:latin typeface="Cambria Math" panose="02040503050406030204" pitchFamily="18" charset="0"/>
                                      </a:rPr>
                                    </m:ctrlPr>
                                  </m:accPr>
                                  <m:e>
                                    <m:r>
                                      <m:rPr>
                                        <m:sty m:val="p"/>
                                      </m:rPr>
                                      <a:rPr lang="en-US" i="0" dirty="0">
                                        <a:latin typeface="Cambria Math" panose="02040503050406030204" pitchFamily="18" charset="0"/>
                                      </a:rPr>
                                      <m:t>u</m:t>
                                    </m:r>
                                  </m:e>
                                </m:acc>
                                <m:r>
                                  <m:rPr>
                                    <m:sty m:val="p"/>
                                  </m:rPr>
                                  <a:rPr lang="en-US" i="0" dirty="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&lt;0</m:t>
                                </m:r>
                              </m:e>
                            </m:mr>
                          </m:m>
                        </m:e>
                      </m:d>
                    </m:oMath>
                  </m:oMathPara>
                </a14:m>
                <a:endParaRPr lang="en-US"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E0D8DDEB-3BE5-BC74-850D-F7E9C643EB5A}"/>
                  </a:ext>
                </a:extLst>
              </p:cNvPr>
              <p:cNvSpPr txBox="1">
                <a:spLocks noRot="1" noChangeAspect="1" noMove="1" noResize="1" noEditPoints="1" noAdjustHandles="1" noChangeArrowheads="1" noChangeShapeType="1" noTextEdit="1"/>
              </p:cNvSpPr>
              <p:nvPr/>
            </p:nvSpPr>
            <p:spPr>
              <a:xfrm>
                <a:off x="6693408" y="1726895"/>
                <a:ext cx="2457366" cy="884281"/>
              </a:xfrm>
              <a:prstGeom prst="rect">
                <a:avLst/>
              </a:prstGeom>
              <a:blipFill>
                <a:blip r:embed="rId6"/>
                <a:stretch>
                  <a:fillRect/>
                </a:stretch>
              </a:blipFill>
            </p:spPr>
            <p:txBody>
              <a:bodyPr/>
              <a:lstStyle/>
              <a:p>
                <a:r>
                  <a:rPr lang="en-US">
                    <a:noFill/>
                  </a:rPr>
                  <a:t> </a:t>
                </a:r>
              </a:p>
            </p:txBody>
          </p:sp>
        </mc:Fallback>
      </mc:AlternateContent>
      <p:pic>
        <p:nvPicPr>
          <p:cNvPr id="9" name="Grafik 8" descr="Ein Bild, das Diagramm, Screenshot, Design enthält.&#10;&#10;Automatisch generierte Beschreibung">
            <a:extLst>
              <a:ext uri="{FF2B5EF4-FFF2-40B4-BE49-F238E27FC236}">
                <a16:creationId xmlns:a16="http://schemas.microsoft.com/office/drawing/2014/main" id="{470180BA-EA74-B6AD-7B77-3E91C25F68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9857" y="1281485"/>
            <a:ext cx="3599614" cy="1744686"/>
          </a:xfrm>
          <a:prstGeom prst="rect">
            <a:avLst/>
          </a:prstGeom>
        </p:spPr>
      </p:pic>
    </p:spTree>
    <p:extLst>
      <p:ext uri="{BB962C8B-B14F-4D97-AF65-F5344CB8AC3E}">
        <p14:creationId xmlns:p14="http://schemas.microsoft.com/office/powerpoint/2010/main" val="30298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p:txBody>
          <a:bodyPr/>
          <a:lstStyle/>
          <a:p>
            <a:pPr>
              <a:buFont typeface="Wingdings" panose="05000000000000000000" pitchFamily="2" charset="2"/>
              <a:buChar char="Ø"/>
            </a:pPr>
            <a:r>
              <a:rPr lang="de-DE" dirty="0"/>
              <a:t>Ventilkoeffizient anhand von Ventildruckdifferenz und</a:t>
            </a:r>
          </a:p>
          <a:p>
            <a:pPr marL="215900" lvl="1" indent="0">
              <a:buNone/>
            </a:pPr>
            <a:r>
              <a:rPr lang="de-DE" sz="1800" dirty="0"/>
              <a:t>Nennvolumenstrom berechnen</a:t>
            </a:r>
            <a:endParaRPr lang="en-US" sz="1800"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2000"/>
            <a:ext cx="4824648" cy="384732"/>
          </a:xfrm>
        </p:spPr>
        <p:txBody>
          <a:bodyPr/>
          <a:lstStyle/>
          <a:p>
            <a:r>
              <a:rPr lang="de-DE" dirty="0"/>
              <a:t>Das 4/3 Wegeventil - Parameteridentifikation</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B48ABCD2-2814-D066-8D20-F1DFA8317AEF}"/>
                  </a:ext>
                </a:extLst>
              </p:cNvPr>
              <p:cNvSpPr txBox="1"/>
              <p:nvPr/>
            </p:nvSpPr>
            <p:spPr>
              <a:xfrm>
                <a:off x="779079" y="2405713"/>
                <a:ext cx="154850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m:rPr>
                                  <m:sty m:val="p"/>
                                </m:rPr>
                                <a:rPr lang="en-US" i="0" dirty="0">
                                  <a:latin typeface="Cambria Math" panose="02040503050406030204" pitchFamily="18" charset="0"/>
                                </a:rPr>
                                <m:t>Δ</m:t>
                              </m:r>
                              <m:r>
                                <a:rPr lang="en-US" i="1" dirty="0">
                                  <a:latin typeface="Cambria Math" panose="02040503050406030204" pitchFamily="18" charset="0"/>
                                </a:rPr>
                                <m:t>𝑝</m:t>
                              </m:r>
                            </m:num>
                            <m:den>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den>
                          </m:f>
                        </m:e>
                      </m:rad>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B48ABCD2-2814-D066-8D20-F1DFA8317AEF}"/>
                  </a:ext>
                </a:extLst>
              </p:cNvPr>
              <p:cNvSpPr txBox="1">
                <a:spLocks noRot="1" noChangeAspect="1" noMove="1" noResize="1" noEditPoints="1" noAdjustHandles="1" noChangeArrowheads="1" noChangeShapeType="1" noTextEdit="1"/>
              </p:cNvSpPr>
              <p:nvPr/>
            </p:nvSpPr>
            <p:spPr>
              <a:xfrm>
                <a:off x="779079" y="2405713"/>
                <a:ext cx="1548501" cy="818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BA2491DB-1F5F-AAB2-D9DD-83F4D9C69BB1}"/>
                  </a:ext>
                </a:extLst>
              </p:cNvPr>
              <p:cNvSpPr txBox="1"/>
              <p:nvPr/>
            </p:nvSpPr>
            <p:spPr>
              <a:xfrm>
                <a:off x="3013252" y="2496539"/>
                <a:ext cx="1133194" cy="636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num>
                        <m:den>
                          <m:rad>
                            <m:radPr>
                              <m:degHide m:val="on"/>
                              <m:ctrlPr>
                                <a:rPr lang="en-US" i="1" dirty="0">
                                  <a:solidFill>
                                    <a:srgbClr val="836967"/>
                                  </a:solidFill>
                                  <a:latin typeface="Cambria Math" panose="02040503050406030204" pitchFamily="18" charset="0"/>
                                </a:rPr>
                              </m:ctrlPr>
                            </m:radPr>
                            <m:deg/>
                            <m:e>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e>
                          </m:rad>
                        </m:den>
                      </m:f>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BA2491DB-1F5F-AAB2-D9DD-83F4D9C69BB1}"/>
                  </a:ext>
                </a:extLst>
              </p:cNvPr>
              <p:cNvSpPr txBox="1">
                <a:spLocks noRot="1" noChangeAspect="1" noMove="1" noResize="1" noEditPoints="1" noAdjustHandles="1" noChangeArrowheads="1" noChangeShapeType="1" noTextEdit="1"/>
              </p:cNvSpPr>
              <p:nvPr/>
            </p:nvSpPr>
            <p:spPr>
              <a:xfrm>
                <a:off x="3013252" y="2496539"/>
                <a:ext cx="1133194" cy="636713"/>
              </a:xfrm>
              <a:prstGeom prst="rect">
                <a:avLst/>
              </a:prstGeom>
              <a:blipFill>
                <a:blip r:embed="rId4"/>
                <a:stretch>
                  <a:fillRect b="-962"/>
                </a:stretch>
              </a:blipFill>
            </p:spPr>
            <p:txBody>
              <a:bodyPr/>
              <a:lstStyle/>
              <a:p>
                <a:r>
                  <a:rPr lang="en-US">
                    <a:noFill/>
                  </a:rPr>
                  <a:t> </a:t>
                </a:r>
              </a:p>
            </p:txBody>
          </p:sp>
        </mc:Fallback>
      </mc:AlternateContent>
      <p:pic>
        <p:nvPicPr>
          <p:cNvPr id="8" name="Grafik 7" descr="Ein Bild, das Text, Reihe, Diagramm, parallel enthält.&#10;&#10;Automatisch generierte Beschreibung">
            <a:extLst>
              <a:ext uri="{FF2B5EF4-FFF2-40B4-BE49-F238E27FC236}">
                <a16:creationId xmlns:a16="http://schemas.microsoft.com/office/drawing/2014/main" id="{7D59BDDE-8F93-04DE-07E7-1339C978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958" y="3429000"/>
            <a:ext cx="3462587" cy="2552106"/>
          </a:xfrm>
          <a:prstGeom prst="rect">
            <a:avLst/>
          </a:prstGeom>
        </p:spPr>
      </p:pic>
      <p:sp>
        <p:nvSpPr>
          <p:cNvPr id="7" name="Textplatzhalter 1">
            <a:extLst>
              <a:ext uri="{FF2B5EF4-FFF2-40B4-BE49-F238E27FC236}">
                <a16:creationId xmlns:a16="http://schemas.microsoft.com/office/drawing/2014/main" id="{2289BBA4-78DA-E99E-5510-1F663496686C}"/>
              </a:ext>
            </a:extLst>
          </p:cNvPr>
          <p:cNvSpPr txBox="1">
            <a:spLocks/>
          </p:cNvSpPr>
          <p:nvPr/>
        </p:nvSpPr>
        <p:spPr>
          <a:xfrm>
            <a:off x="6523056" y="1684800"/>
            <a:ext cx="5455813"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Beschreibt die Beziehung zwischen der Verschiebung des Ventilkolbens und dem Steuersignal</a:t>
            </a:r>
          </a:p>
          <a:p>
            <a:endParaRPr lang="de-DE" dirty="0"/>
          </a:p>
          <a:p>
            <a:endParaRPr lang="de-DE" dirty="0"/>
          </a:p>
          <a:p>
            <a:pPr marL="0" indent="0">
              <a:buNone/>
            </a:pPr>
            <a:endParaRPr lang="de-DE" dirty="0"/>
          </a:p>
          <a:p>
            <a:pPr marL="0" indent="0">
              <a:buNone/>
            </a:pPr>
            <a:endParaRPr lang="de-DE" dirty="0"/>
          </a:p>
          <a:p>
            <a:endParaRPr lang="en-US"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1F608AD-B242-5DD5-CB76-2FC806DB0A46}"/>
                  </a:ext>
                </a:extLst>
              </p:cNvPr>
              <p:cNvSpPr txBox="1"/>
              <p:nvPr/>
            </p:nvSpPr>
            <p:spPr>
              <a:xfrm>
                <a:off x="7204707" y="2496539"/>
                <a:ext cx="2571858"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𝑣</m:t>
                              </m:r>
                            </m:sub>
                          </m:sSub>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𝑠</m:t>
                              </m:r>
                            </m:e>
                            <m:sup>
                              <m:r>
                                <a:rPr lang="en-US" i="0" dirty="0">
                                  <a:latin typeface="Cambria Math" panose="02040503050406030204" pitchFamily="18" charset="0"/>
                                </a:rPr>
                                <m:t>2</m:t>
                              </m:r>
                            </m:sup>
                          </m:sSup>
                          <m:r>
                            <a:rPr lang="en-US" i="0" dirty="0">
                              <a:latin typeface="Cambria Math" panose="02040503050406030204" pitchFamily="18" charset="0"/>
                            </a:rPr>
                            <m:t>+2</m:t>
                          </m:r>
                          <m:r>
                            <a:rPr lang="en-US" i="1" dirty="0">
                              <a:latin typeface="Cambria Math" panose="02040503050406030204" pitchFamily="18" charset="0"/>
                            </a:rPr>
                            <m:t>𝜁</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𝑣</m:t>
                              </m:r>
                            </m:sub>
                          </m:sSub>
                          <m:r>
                            <a:rPr lang="en-US" i="1" dirty="0">
                              <a:latin typeface="Cambria Math" panose="02040503050406030204" pitchFamily="18" charset="0"/>
                            </a:rPr>
                            <m:t>𝑠</m:t>
                          </m:r>
                          <m:r>
                            <a:rPr lang="en-US" i="0" dirty="0">
                              <a:latin typeface="Cambria Math" panose="02040503050406030204" pitchFamily="18" charset="0"/>
                            </a:rPr>
                            <m:t>+</m:t>
                          </m:r>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den>
                      </m:f>
                      <m:r>
                        <a:rPr lang="en-US" i="0" dirty="0">
                          <a:latin typeface="Cambria Math" panose="02040503050406030204" pitchFamily="18" charset="0"/>
                        </a:rPr>
                        <m:t>⋅</m:t>
                      </m:r>
                      <m:r>
                        <a:rPr lang="en-US" i="1" dirty="0">
                          <a:latin typeface="Cambria Math" panose="02040503050406030204" pitchFamily="18" charset="0"/>
                        </a:rPr>
                        <m:t>𝑢</m:t>
                      </m:r>
                    </m:oMath>
                  </m:oMathPara>
                </a14:m>
                <a:endParaRPr lang="en-US" dirty="0">
                  <a:latin typeface="Calibri" panose="020F0502020204030204" pitchFamily="34" charset="0"/>
                </a:endParaRPr>
              </a:p>
            </p:txBody>
          </p:sp>
        </mc:Choice>
        <mc:Fallback xmlns="">
          <p:sp>
            <p:nvSpPr>
              <p:cNvPr id="9" name="Textfeld 8">
                <a:extLst>
                  <a:ext uri="{FF2B5EF4-FFF2-40B4-BE49-F238E27FC236}">
                    <a16:creationId xmlns:a16="http://schemas.microsoft.com/office/drawing/2014/main" id="{91F608AD-B242-5DD5-CB76-2FC806DB0A46}"/>
                  </a:ext>
                </a:extLst>
              </p:cNvPr>
              <p:cNvSpPr txBox="1">
                <a:spLocks noRot="1" noChangeAspect="1" noMove="1" noResize="1" noEditPoints="1" noAdjustHandles="1" noChangeArrowheads="1" noChangeShapeType="1" noTextEdit="1"/>
              </p:cNvSpPr>
              <p:nvPr/>
            </p:nvSpPr>
            <p:spPr>
              <a:xfrm>
                <a:off x="7204707" y="2496539"/>
                <a:ext cx="2571858" cy="612540"/>
              </a:xfrm>
              <a:prstGeom prst="rect">
                <a:avLst/>
              </a:prstGeom>
              <a:blipFill>
                <a:blip r:embed="rId6"/>
                <a:stretch>
                  <a:fillRect/>
                </a:stretch>
              </a:blipFill>
            </p:spPr>
            <p:txBody>
              <a:bodyPr/>
              <a:lstStyle/>
              <a:p>
                <a:r>
                  <a:rPr lang="en-US">
                    <a:noFill/>
                  </a:rPr>
                  <a:t> </a:t>
                </a:r>
              </a:p>
            </p:txBody>
          </p:sp>
        </mc:Fallback>
      </mc:AlternateContent>
      <p:sp>
        <p:nvSpPr>
          <p:cNvPr id="10" name="Inhaltsplatzhalter 2">
            <a:extLst>
              <a:ext uri="{FF2B5EF4-FFF2-40B4-BE49-F238E27FC236}">
                <a16:creationId xmlns:a16="http://schemas.microsoft.com/office/drawing/2014/main" id="{3CB0A7F4-9FD9-B218-6C07-8A2E49430DBA}"/>
              </a:ext>
            </a:extLst>
          </p:cNvPr>
          <p:cNvSpPr txBox="1">
            <a:spLocks/>
          </p:cNvSpPr>
          <p:nvPr/>
        </p:nvSpPr>
        <p:spPr>
          <a:xfrm>
            <a:off x="6523056" y="1152000"/>
            <a:ext cx="4824648" cy="38473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Das 4/3 Wegeventil - Ventildynamik</a:t>
            </a:r>
            <a:endParaRPr lang="en-US" dirty="0"/>
          </a:p>
        </p:txBody>
      </p:sp>
      <p:pic>
        <p:nvPicPr>
          <p:cNvPr id="11" name="Grafik 10" descr="Ein Bild, das Text, Reihe, Diagramm, Quittung enthält.&#10;&#10;Automatisch generierte Beschreibung">
            <a:extLst>
              <a:ext uri="{FF2B5EF4-FFF2-40B4-BE49-F238E27FC236}">
                <a16:creationId xmlns:a16="http://schemas.microsoft.com/office/drawing/2014/main" id="{80BE20FA-2F4C-BD1D-1FD0-F91AD6F8C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8320" y="3463362"/>
            <a:ext cx="4392716" cy="2552106"/>
          </a:xfrm>
          <a:prstGeom prst="rect">
            <a:avLst/>
          </a:prstGeom>
        </p:spPr>
      </p:pic>
    </p:spTree>
    <p:extLst>
      <p:ext uri="{BB962C8B-B14F-4D97-AF65-F5344CB8AC3E}">
        <p14:creationId xmlns:p14="http://schemas.microsoft.com/office/powerpoint/2010/main" val="4129641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1684800"/>
            <a:ext cx="5071536" cy="4182600"/>
          </a:xfrm>
        </p:spPr>
        <p:txBody>
          <a:bodyPr/>
          <a:lstStyle/>
          <a:p>
            <a:pPr>
              <a:buFont typeface="Wingdings" panose="05000000000000000000" pitchFamily="2" charset="2"/>
              <a:buChar char="Ø"/>
            </a:pPr>
            <a:r>
              <a:rPr lang="de-DE" dirty="0" err="1"/>
              <a:t>LuGre</a:t>
            </a:r>
            <a:r>
              <a:rPr lang="de-DE" dirty="0"/>
              <a:t> Reibungsmodell</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endParaRPr lang="de-DE" dirty="0"/>
          </a:p>
          <a:p>
            <a:pPr marL="0" indent="0">
              <a:buNone/>
            </a:pPr>
            <a:endParaRPr lang="de-DE" dirty="0"/>
          </a:p>
          <a:p>
            <a:pPr>
              <a:buFont typeface="Wingdings" panose="05000000000000000000" pitchFamily="2" charset="2"/>
              <a:buChar char="Ø"/>
            </a:pPr>
            <a:r>
              <a:rPr lang="de-DE" dirty="0"/>
              <a:t>Stationäres Reibungsmodell:</a:t>
            </a:r>
          </a:p>
          <a:p>
            <a:pPr>
              <a:buFont typeface="Wingdings" panose="05000000000000000000" pitchFamily="2" charset="2"/>
              <a:buChar char="Ø"/>
            </a:pP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Das Reibungsmodell</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Entwurf, Zeichnung, Diagramm, Reihe enthält.&#10;&#10;Automatisch generierte Beschreibung">
            <a:extLst>
              <a:ext uri="{FF2B5EF4-FFF2-40B4-BE49-F238E27FC236}">
                <a16:creationId xmlns:a16="http://schemas.microsoft.com/office/drawing/2014/main" id="{B11EFEF1-5AB1-83A1-99D3-8840A6398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466" y="1598996"/>
            <a:ext cx="3515565" cy="1911240"/>
          </a:xfrm>
          <a:prstGeom prst="rect">
            <a:avLst/>
          </a:prstGeom>
        </p:spPr>
      </p:pic>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4D89798-5D84-88C0-F9CF-8DB70C8B087E}"/>
                  </a:ext>
                </a:extLst>
              </p:cNvPr>
              <p:cNvSpPr txBox="1"/>
              <p:nvPr/>
            </p:nvSpPr>
            <p:spPr>
              <a:xfrm>
                <a:off x="1141857" y="2242095"/>
                <a:ext cx="2198872" cy="625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𝑃</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𝑠</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e>
                          </m:d>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04D89798-5D84-88C0-F9CF-8DB70C8B087E}"/>
                  </a:ext>
                </a:extLst>
              </p:cNvPr>
              <p:cNvSpPr txBox="1">
                <a:spLocks noRot="1" noChangeAspect="1" noMove="1" noResize="1" noEditPoints="1" noAdjustHandles="1" noChangeArrowheads="1" noChangeShapeType="1" noTextEdit="1"/>
              </p:cNvSpPr>
              <p:nvPr/>
            </p:nvSpPr>
            <p:spPr>
              <a:xfrm>
                <a:off x="1141857" y="2242095"/>
                <a:ext cx="2198872" cy="6250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E4FAA24A-A6B4-0C6C-6D06-78EE32649FDC}"/>
                  </a:ext>
                </a:extLst>
              </p:cNvPr>
              <p:cNvSpPr txBox="1"/>
              <p:nvPr/>
            </p:nvSpPr>
            <p:spPr>
              <a:xfrm>
                <a:off x="1141857" y="3073532"/>
                <a:ext cx="2417328"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1</m:t>
                          </m:r>
                        </m:sub>
                      </m:sSub>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E4FAA24A-A6B4-0C6C-6D06-78EE32649FDC}"/>
                  </a:ext>
                </a:extLst>
              </p:cNvPr>
              <p:cNvSpPr txBox="1">
                <a:spLocks noRot="1" noChangeAspect="1" noMove="1" noResize="1" noEditPoints="1" noAdjustHandles="1" noChangeArrowheads="1" noChangeShapeType="1" noTextEdit="1"/>
              </p:cNvSpPr>
              <p:nvPr/>
            </p:nvSpPr>
            <p:spPr>
              <a:xfrm>
                <a:off x="1141857" y="3073532"/>
                <a:ext cx="2417328"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B4DE41BD-0FFC-AEC1-C41D-BC79BC176FF3}"/>
                  </a:ext>
                </a:extLst>
              </p:cNvPr>
              <p:cNvSpPr txBox="1"/>
              <p:nvPr/>
            </p:nvSpPr>
            <p:spPr>
              <a:xfrm>
                <a:off x="348000" y="4749137"/>
                <a:ext cx="4992624" cy="478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𝑔</m:t>
                          </m:r>
                        </m:e>
                        <m:sub>
                          <m:r>
                            <a:rPr lang="en-US" i="1" smtClean="0">
                              <a:latin typeface="Cambria Math" panose="02040503050406030204" pitchFamily="18" charset="0"/>
                            </a:rPr>
                            <m:t>𝑠</m:t>
                          </m:r>
                        </m:sub>
                      </m:sSub>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e>
                      </m:d>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r>
                        <a:rPr lang="en-US" i="1" smtClean="0">
                          <a:latin typeface="Cambria Math" panose="02040503050406030204" pitchFamily="18" charset="0"/>
                        </a:rPr>
                        <m:t>+</m:t>
                      </m:r>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𝑠</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e>
                      </m:d>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ⅇ</m:t>
                          </m:r>
                        </m:e>
                        <m:sup>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f>
                                    <m:fPr>
                                      <m:type m:val="lin"/>
                                      <m:ctrlPr>
                                        <a:rPr lang="en-US" i="1" smtClean="0">
                                          <a:latin typeface="Cambria Math" panose="02040503050406030204" pitchFamily="18" charset="0"/>
                                        </a:rPr>
                                      </m:ctrlPr>
                                    </m:fPr>
                                    <m:num>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num>
                                    <m:den>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𝑣</m:t>
                                          </m:r>
                                        </m:e>
                                        <m:sub>
                                          <m:r>
                                            <a:rPr lang="en-US" i="1" smtClean="0">
                                              <a:latin typeface="Cambria Math" panose="02040503050406030204" pitchFamily="18" charset="0"/>
                                            </a:rPr>
                                            <m:t>𝑠</m:t>
                                          </m:r>
                                        </m:sub>
                                      </m:sSub>
                                    </m:den>
                                  </m:f>
                                </m:e>
                              </m:d>
                            </m:e>
                            <m:sup>
                              <m:r>
                                <a:rPr lang="en-US" i="1" smtClean="0">
                                  <a:latin typeface="Cambria Math" panose="02040503050406030204" pitchFamily="18" charset="0"/>
                                </a:rPr>
                                <m:t>𝑛</m:t>
                              </m:r>
                            </m:sup>
                          </m:sSup>
                        </m:sup>
                      </m:sSup>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p>
            </p:txBody>
          </p:sp>
        </mc:Choice>
        <mc:Fallback xmlns="">
          <p:sp>
            <p:nvSpPr>
              <p:cNvPr id="11" name="Textfeld 10">
                <a:extLst>
                  <a:ext uri="{FF2B5EF4-FFF2-40B4-BE49-F238E27FC236}">
                    <a16:creationId xmlns:a16="http://schemas.microsoft.com/office/drawing/2014/main" id="{B4DE41BD-0FFC-AEC1-C41D-BC79BC176FF3}"/>
                  </a:ext>
                </a:extLst>
              </p:cNvPr>
              <p:cNvSpPr txBox="1">
                <a:spLocks noRot="1" noChangeAspect="1" noMove="1" noResize="1" noEditPoints="1" noAdjustHandles="1" noChangeArrowheads="1" noChangeShapeType="1" noTextEdit="1"/>
              </p:cNvSpPr>
              <p:nvPr/>
            </p:nvSpPr>
            <p:spPr>
              <a:xfrm>
                <a:off x="348000" y="4749137"/>
                <a:ext cx="4992624" cy="478336"/>
              </a:xfrm>
              <a:prstGeom prst="rect">
                <a:avLst/>
              </a:prstGeom>
              <a:blipFill>
                <a:blip r:embed="rId6"/>
                <a:stretch>
                  <a:fillRect t="-49367" b="-73418"/>
                </a:stretch>
              </a:blipFill>
            </p:spPr>
            <p:txBody>
              <a:bodyPr/>
              <a:lstStyle/>
              <a:p>
                <a:r>
                  <a:rPr lang="en-US">
                    <a:noFill/>
                  </a:rPr>
                  <a:t> </a:t>
                </a:r>
              </a:p>
            </p:txBody>
          </p:sp>
        </mc:Fallback>
      </mc:AlternateContent>
      <p:sp>
        <p:nvSpPr>
          <p:cNvPr id="5" name="Textplatzhalter 1">
            <a:extLst>
              <a:ext uri="{FF2B5EF4-FFF2-40B4-BE49-F238E27FC236}">
                <a16:creationId xmlns:a16="http://schemas.microsoft.com/office/drawing/2014/main" id="{49495F31-9F65-CA96-61DC-30D466F28964}"/>
              </a:ext>
            </a:extLst>
          </p:cNvPr>
          <p:cNvSpPr txBox="1">
            <a:spLocks/>
          </p:cNvSpPr>
          <p:nvPr/>
        </p:nvSpPr>
        <p:spPr>
          <a:xfrm>
            <a:off x="6509655" y="3899665"/>
            <a:ext cx="5071536" cy="217728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Parameter werden in der Regel experimentell bestimmt</a:t>
            </a:r>
          </a:p>
          <a:p>
            <a:pPr>
              <a:buFont typeface="Wingdings" panose="05000000000000000000" pitchFamily="2" charset="2"/>
              <a:buChar char="Ø"/>
            </a:pPr>
            <a:endParaRPr lang="de-DE" dirty="0"/>
          </a:p>
          <a:p>
            <a:pPr>
              <a:buFont typeface="Wingdings" panose="05000000000000000000" pitchFamily="2" charset="2"/>
              <a:buChar char="Ø"/>
            </a:pPr>
            <a:r>
              <a:rPr lang="de-DE" dirty="0"/>
              <a:t>Parameter der Reibungsmodelle werden hier mittels Literaturrecherche abgeschätzt</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p:txBody>
      </p:sp>
    </p:spTree>
    <p:extLst>
      <p:ext uri="{BB962C8B-B14F-4D97-AF65-F5344CB8AC3E}">
        <p14:creationId xmlns:p14="http://schemas.microsoft.com/office/powerpoint/2010/main" val="48728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Implementierung in VEROSIM</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4754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4B64383-982F-A9E2-05A4-387EF1006463}"/>
              </a:ext>
            </a:extLst>
          </p:cNvPr>
          <p:cNvSpPr>
            <a:spLocks noGrp="1"/>
          </p:cNvSpPr>
          <p:nvPr>
            <p:ph type="body" sz="quarter" idx="13"/>
          </p:nvPr>
        </p:nvSpPr>
        <p:spPr>
          <a:xfrm>
            <a:off x="354000" y="880577"/>
            <a:ext cx="11484000" cy="4946650"/>
          </a:xfrm>
        </p:spPr>
        <p:txBody>
          <a:bodyPr/>
          <a:lstStyle/>
          <a:p>
            <a:pPr>
              <a:lnSpc>
                <a:spcPct val="200000"/>
              </a:lnSpc>
            </a:pPr>
            <a:r>
              <a:rPr lang="en-US" sz="2400" dirty="0">
                <a:latin typeface="+mn-lt"/>
              </a:rPr>
              <a:t>Research Background &amp; Problem Formalization (DVI → SOCCP)</a:t>
            </a:r>
            <a:endParaRPr lang="de-DE" sz="2400" dirty="0">
              <a:latin typeface="+mn-lt"/>
            </a:endParaRPr>
          </a:p>
          <a:p>
            <a:pPr algn="l">
              <a:lnSpc>
                <a:spcPct val="200000"/>
              </a:lnSpc>
            </a:pPr>
            <a:r>
              <a:rPr lang="en-US" sz="2400" b="0" i="0" u="none" strike="noStrike" baseline="0" dirty="0">
                <a:latin typeface="+mn-lt"/>
              </a:rPr>
              <a:t>Principles and Derivation of the APGD Algorithm (</a:t>
            </a:r>
            <a:r>
              <a:rPr lang="en-US" sz="2400" b="0" i="0" u="none" strike="noStrike" baseline="0" dirty="0" err="1">
                <a:latin typeface="+mn-lt"/>
              </a:rPr>
              <a:t>Nesterov</a:t>
            </a:r>
            <a:r>
              <a:rPr lang="en-US" sz="2400" b="0" i="0" u="none" strike="noStrike" baseline="0" dirty="0">
                <a:latin typeface="+mn-lt"/>
              </a:rPr>
              <a:t> Acceleration + Projection + Backtracking)</a:t>
            </a:r>
          </a:p>
          <a:p>
            <a:pPr algn="l">
              <a:lnSpc>
                <a:spcPct val="200000"/>
              </a:lnSpc>
            </a:pPr>
            <a:r>
              <a:rPr lang="en-US" sz="2400" dirty="0">
                <a:latin typeface="+mn-lt"/>
              </a:rPr>
              <a:t>TBD</a:t>
            </a:r>
            <a:endParaRPr lang="en-US" sz="2400" b="0" i="0" u="none" strike="noStrike" baseline="0" dirty="0">
              <a:latin typeface="+mn-lt"/>
            </a:endParaRPr>
          </a:p>
        </p:txBody>
      </p:sp>
      <p:sp>
        <p:nvSpPr>
          <p:cNvPr id="9" name="Title 8">
            <a:extLst>
              <a:ext uri="{FF2B5EF4-FFF2-40B4-BE49-F238E27FC236}">
                <a16:creationId xmlns:a16="http://schemas.microsoft.com/office/drawing/2014/main" id="{5166DC06-0A86-C4D3-D6BD-5C5EC5A7A3B5}"/>
              </a:ext>
            </a:extLst>
          </p:cNvPr>
          <p:cNvSpPr>
            <a:spLocks noGrp="1"/>
          </p:cNvSpPr>
          <p:nvPr>
            <p:ph type="title"/>
          </p:nvPr>
        </p:nvSpPr>
        <p:spPr/>
        <p:txBody>
          <a:bodyPr/>
          <a:lstStyle/>
          <a:p>
            <a:r>
              <a:rPr lang="en-US" altLang="zh-CN" sz="2800" b="1" dirty="0"/>
              <a:t>Agenda</a:t>
            </a:r>
            <a:endParaRPr lang="en-GB" sz="2800" dirty="0"/>
          </a:p>
        </p:txBody>
      </p:sp>
    </p:spTree>
    <p:extLst>
      <p:ext uri="{BB962C8B-B14F-4D97-AF65-F5344CB8AC3E}">
        <p14:creationId xmlns:p14="http://schemas.microsoft.com/office/powerpoint/2010/main" val="340744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936EE8-7EA3-DD64-3C61-BC094B20C800}"/>
              </a:ext>
            </a:extLst>
          </p:cNvPr>
          <p:cNvSpPr>
            <a:spLocks noGrp="1"/>
          </p:cNvSpPr>
          <p:nvPr>
            <p:ph type="body" sz="quarter" idx="13"/>
          </p:nvPr>
        </p:nvSpPr>
        <p:spPr>
          <a:xfrm>
            <a:off x="360000" y="1684800"/>
            <a:ext cx="5492160" cy="4182600"/>
          </a:xfrm>
        </p:spPr>
        <p:txBody>
          <a:bodyPr/>
          <a:lstStyle/>
          <a:p>
            <a:pPr>
              <a:buFont typeface="Wingdings" panose="05000000000000000000" pitchFamily="2" charset="2"/>
              <a:buChar char="Ø"/>
            </a:pPr>
            <a:r>
              <a:rPr lang="de-DE" dirty="0"/>
              <a:t>Implementierung auf Basis der vorgestellten Modellierung</a:t>
            </a:r>
          </a:p>
          <a:p>
            <a:endParaRPr lang="de-DE" dirty="0"/>
          </a:p>
          <a:p>
            <a:pPr>
              <a:buFont typeface="Wingdings" panose="05000000000000000000" pitchFamily="2" charset="2"/>
              <a:buChar char="Ø"/>
            </a:pPr>
            <a:r>
              <a:rPr lang="de-DE" dirty="0"/>
              <a:t>Implementierung einer Klasse </a:t>
            </a:r>
            <a:r>
              <a:rPr lang="de-DE" dirty="0" err="1"/>
              <a:t>HydraulicExtension</a:t>
            </a:r>
            <a:r>
              <a:rPr lang="de-DE" dirty="0"/>
              <a:t> innerhalb des Namespaces </a:t>
            </a:r>
            <a:r>
              <a:rPr lang="de-DE" dirty="0" err="1"/>
              <a:t>RBDynamX</a:t>
            </a:r>
            <a:endParaRPr lang="de-DE" dirty="0"/>
          </a:p>
          <a:p>
            <a:pPr lvl="1">
              <a:buFont typeface="Wingdings" panose="05000000000000000000" pitchFamily="2" charset="2"/>
              <a:buChar char="Ø"/>
            </a:pPr>
            <a:r>
              <a:rPr lang="de-DE" dirty="0"/>
              <a:t>Nutzung der </a:t>
            </a:r>
            <a:r>
              <a:rPr lang="de-DE" dirty="0" err="1"/>
              <a:t>RBDynamX</a:t>
            </a:r>
            <a:r>
              <a:rPr lang="de-DE" dirty="0"/>
              <a:t> Klassen ohne zeitlichen Synchronisationsaufwand</a:t>
            </a:r>
          </a:p>
          <a:p>
            <a:pPr>
              <a:buFont typeface="Wingdings" panose="05000000000000000000" pitchFamily="2" charset="2"/>
              <a:buChar char="Ø"/>
            </a:pPr>
            <a:endParaRPr lang="de-DE" dirty="0"/>
          </a:p>
          <a:p>
            <a:pPr>
              <a:buFont typeface="Wingdings" panose="05000000000000000000" pitchFamily="2" charset="2"/>
              <a:buChar char="Ø"/>
            </a:pPr>
            <a:r>
              <a:rPr lang="de-DE" dirty="0"/>
              <a:t>Einstellung der Parameter durch Benutzereingabe</a:t>
            </a:r>
          </a:p>
          <a:p>
            <a:endParaRPr lang="de-DE" dirty="0"/>
          </a:p>
          <a:p>
            <a:endParaRPr lang="en-US" dirty="0"/>
          </a:p>
        </p:txBody>
      </p:sp>
      <p:sp>
        <p:nvSpPr>
          <p:cNvPr id="3" name="Inhaltsplatzhalter 2">
            <a:extLst>
              <a:ext uri="{FF2B5EF4-FFF2-40B4-BE49-F238E27FC236}">
                <a16:creationId xmlns:a16="http://schemas.microsoft.com/office/drawing/2014/main" id="{CD9CFBBD-CB33-1860-B086-BB944E005F8B}"/>
              </a:ext>
            </a:extLst>
          </p:cNvPr>
          <p:cNvSpPr>
            <a:spLocks noGrp="1"/>
          </p:cNvSpPr>
          <p:nvPr>
            <p:ph idx="1"/>
          </p:nvPr>
        </p:nvSpPr>
        <p:spPr>
          <a:xfrm>
            <a:off x="360000" y="1152000"/>
            <a:ext cx="4632624" cy="384192"/>
          </a:xfrm>
        </p:spPr>
        <p:txBody>
          <a:bodyPr/>
          <a:lstStyle/>
          <a:p>
            <a:r>
              <a:rPr lang="de-DE" dirty="0"/>
              <a:t>Konzept</a:t>
            </a:r>
            <a:endParaRPr lang="en-US" dirty="0"/>
          </a:p>
        </p:txBody>
      </p:sp>
      <p:sp>
        <p:nvSpPr>
          <p:cNvPr id="4" name="Titel 3">
            <a:extLst>
              <a:ext uri="{FF2B5EF4-FFF2-40B4-BE49-F238E27FC236}">
                <a16:creationId xmlns:a16="http://schemas.microsoft.com/office/drawing/2014/main" id="{A20C6CF6-2BB1-E296-C457-4C1FB24D5AE5}"/>
              </a:ext>
            </a:extLst>
          </p:cNvPr>
          <p:cNvSpPr>
            <a:spLocks noGrp="1"/>
          </p:cNvSpPr>
          <p:nvPr>
            <p:ph type="title"/>
          </p:nvPr>
        </p:nvSpPr>
        <p:spPr/>
        <p:txBody>
          <a:bodyPr/>
          <a:lstStyle/>
          <a:p>
            <a:r>
              <a:rPr lang="de-DE" dirty="0"/>
              <a:t>Implementierung in VEROSIM</a:t>
            </a:r>
            <a:endParaRPr lang="en-US" dirty="0"/>
          </a:p>
        </p:txBody>
      </p:sp>
      <p:pic>
        <p:nvPicPr>
          <p:cNvPr id="11" name="Grafik 10" descr="Ein Bild, das Text, Screenshot, Diagramm, Schrift enthält.&#10;&#10;Automatisch generierte Beschreibung">
            <a:extLst>
              <a:ext uri="{FF2B5EF4-FFF2-40B4-BE49-F238E27FC236}">
                <a16:creationId xmlns:a16="http://schemas.microsoft.com/office/drawing/2014/main" id="{A6485FCF-9AFB-4C98-ADCF-019B042D7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818" y="1596096"/>
            <a:ext cx="4929413" cy="2971800"/>
          </a:xfrm>
          <a:prstGeom prst="rect">
            <a:avLst/>
          </a:prstGeom>
        </p:spPr>
      </p:pic>
      <p:sp>
        <p:nvSpPr>
          <p:cNvPr id="12" name="Inhaltsplatzhalter 2">
            <a:extLst>
              <a:ext uri="{FF2B5EF4-FFF2-40B4-BE49-F238E27FC236}">
                <a16:creationId xmlns:a16="http://schemas.microsoft.com/office/drawing/2014/main" id="{F07BA6AC-7985-BBE8-9BC3-8F7F88949DFD}"/>
              </a:ext>
            </a:extLst>
          </p:cNvPr>
          <p:cNvSpPr txBox="1">
            <a:spLocks/>
          </p:cNvSpPr>
          <p:nvPr/>
        </p:nvSpPr>
        <p:spPr>
          <a:xfrm>
            <a:off x="6552818" y="1152000"/>
            <a:ext cx="4632624" cy="38419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4/3 Wegeventil</a:t>
            </a:r>
            <a:endParaRPr lang="en-US" dirty="0"/>
          </a:p>
        </p:txBody>
      </p:sp>
      <p:sp>
        <p:nvSpPr>
          <p:cNvPr id="13" name="Textplatzhalter 1">
            <a:extLst>
              <a:ext uri="{FF2B5EF4-FFF2-40B4-BE49-F238E27FC236}">
                <a16:creationId xmlns:a16="http://schemas.microsoft.com/office/drawing/2014/main" id="{E39FD50F-44B5-3F34-DD76-43E066BF1D7C}"/>
              </a:ext>
            </a:extLst>
          </p:cNvPr>
          <p:cNvSpPr txBox="1">
            <a:spLocks/>
          </p:cNvSpPr>
          <p:nvPr/>
        </p:nvSpPr>
        <p:spPr>
          <a:xfrm>
            <a:off x="6552818" y="4761307"/>
            <a:ext cx="4632624" cy="131497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Berechnung der Volumenströme nach den modellierten Ventilgleichungen</a:t>
            </a:r>
          </a:p>
          <a:p>
            <a:pPr>
              <a:buFont typeface="Wingdings" panose="05000000000000000000" pitchFamily="2" charset="2"/>
              <a:buChar char="Ø"/>
            </a:pPr>
            <a:r>
              <a:rPr lang="de-DE" dirty="0"/>
              <a:t>PD-Regler wird mit Hilfe des expliziten Eulerverfahren implementiert</a:t>
            </a:r>
          </a:p>
          <a:p>
            <a:endParaRPr lang="en-US" dirty="0"/>
          </a:p>
        </p:txBody>
      </p:sp>
    </p:spTree>
    <p:extLst>
      <p:ext uri="{BB962C8B-B14F-4D97-AF65-F5344CB8AC3E}">
        <p14:creationId xmlns:p14="http://schemas.microsoft.com/office/powerpoint/2010/main" val="3037039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86FBF58-CDCE-0FB4-E614-D24AC859B6E1}"/>
              </a:ext>
            </a:extLst>
          </p:cNvPr>
          <p:cNvSpPr>
            <a:spLocks noGrp="1"/>
          </p:cNvSpPr>
          <p:nvPr>
            <p:ph type="body" sz="quarter" idx="13"/>
          </p:nvPr>
        </p:nvSpPr>
        <p:spPr>
          <a:xfrm>
            <a:off x="360000" y="1684800"/>
            <a:ext cx="5318424" cy="4182600"/>
          </a:xfrm>
        </p:spPr>
        <p:txBody>
          <a:bodyPr/>
          <a:lstStyle/>
          <a:p>
            <a:pPr>
              <a:buFont typeface="Wingdings" panose="05000000000000000000" pitchFamily="2" charset="2"/>
              <a:buChar char="Ø"/>
            </a:pPr>
            <a:r>
              <a:rPr lang="de-DE" dirty="0"/>
              <a:t>Benutzer gibt geometrische Parameter, Kompressionsmodul und </a:t>
            </a:r>
            <a:r>
              <a:rPr lang="de-DE" dirty="0" err="1"/>
              <a:t>Leakage</a:t>
            </a:r>
            <a:r>
              <a:rPr lang="de-DE" dirty="0"/>
              <a:t>-Koeffizient vor</a:t>
            </a:r>
          </a:p>
          <a:p>
            <a:pPr marL="0" indent="0">
              <a:buNone/>
            </a:pPr>
            <a:endParaRPr lang="de-DE" dirty="0"/>
          </a:p>
          <a:p>
            <a:pPr>
              <a:buFont typeface="Wingdings" panose="05000000000000000000" pitchFamily="2" charset="2"/>
              <a:buChar char="Ø"/>
            </a:pPr>
            <a:r>
              <a:rPr lang="de-DE" dirty="0"/>
              <a:t>Einsatz des Lineargelenks zur Einschränkung der  Freiheitsgrade, wie für den Hydraulikzylinder erforderlich</a:t>
            </a:r>
          </a:p>
          <a:p>
            <a:pPr>
              <a:buFont typeface="Wingdings" panose="05000000000000000000" pitchFamily="2" charset="2"/>
              <a:buChar char="Ø"/>
            </a:pPr>
            <a:endParaRPr lang="de-DE" dirty="0"/>
          </a:p>
          <a:p>
            <a:pPr>
              <a:buFont typeface="Wingdings" panose="05000000000000000000" pitchFamily="2" charset="2"/>
              <a:buChar char="Ø"/>
            </a:pPr>
            <a:r>
              <a:rPr lang="de-DE" dirty="0"/>
              <a:t>Verwendung des expliziten Euler-Verfahrens zur Berechnung der Kammerdrücke und Reibungskraft des Hydraulikzylinders</a:t>
            </a:r>
          </a:p>
          <a:p>
            <a:pPr>
              <a:buFont typeface="Wingdings" panose="05000000000000000000" pitchFamily="2" charset="2"/>
              <a:buChar char="Ø"/>
            </a:pPr>
            <a:endParaRPr lang="en-US" dirty="0"/>
          </a:p>
        </p:txBody>
      </p:sp>
      <p:sp>
        <p:nvSpPr>
          <p:cNvPr id="5" name="Inhaltsplatzhalter 4">
            <a:extLst>
              <a:ext uri="{FF2B5EF4-FFF2-40B4-BE49-F238E27FC236}">
                <a16:creationId xmlns:a16="http://schemas.microsoft.com/office/drawing/2014/main" id="{1467237F-85C1-E9C4-C2F2-8828B760271B}"/>
              </a:ext>
            </a:extLst>
          </p:cNvPr>
          <p:cNvSpPr>
            <a:spLocks noGrp="1"/>
          </p:cNvSpPr>
          <p:nvPr>
            <p:ph idx="1"/>
          </p:nvPr>
        </p:nvSpPr>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2D0F273-553D-5E68-6135-CC8FC6F839F0}"/>
              </a:ext>
            </a:extLst>
          </p:cNvPr>
          <p:cNvSpPr>
            <a:spLocks noGrp="1"/>
          </p:cNvSpPr>
          <p:nvPr>
            <p:ph type="title"/>
          </p:nvPr>
        </p:nvSpPr>
        <p:spPr/>
        <p:txBody>
          <a:bodyPr/>
          <a:lstStyle/>
          <a:p>
            <a:r>
              <a:rPr lang="de-DE" dirty="0"/>
              <a:t>Implementierung in VEROSIM</a:t>
            </a:r>
            <a:endParaRPr lang="en-US" dirty="0"/>
          </a:p>
        </p:txBody>
      </p:sp>
      <p:pic>
        <p:nvPicPr>
          <p:cNvPr id="12" name="Grafik 11" descr="Ein Bild, das Text, Screenshot, Schrift, Diagramm enthält.&#10;&#10;Automatisch generierte Beschreibung">
            <a:extLst>
              <a:ext uri="{FF2B5EF4-FFF2-40B4-BE49-F238E27FC236}">
                <a16:creationId xmlns:a16="http://schemas.microsoft.com/office/drawing/2014/main" id="{580A58E7-3969-0669-B5FB-6BFFD6AA3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578" y="1278000"/>
            <a:ext cx="4497465" cy="4379976"/>
          </a:xfrm>
          <a:prstGeom prst="rect">
            <a:avLst/>
          </a:prstGeom>
        </p:spPr>
      </p:pic>
    </p:spTree>
    <p:extLst>
      <p:ext uri="{BB962C8B-B14F-4D97-AF65-F5344CB8AC3E}">
        <p14:creationId xmlns:p14="http://schemas.microsoft.com/office/powerpoint/2010/main" val="3669293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2596F43-0D20-3557-D987-08F6C98B0EC4}"/>
              </a:ext>
            </a:extLst>
          </p:cNvPr>
          <p:cNvSpPr>
            <a:spLocks noGrp="1"/>
          </p:cNvSpPr>
          <p:nvPr>
            <p:ph type="body" sz="quarter" idx="13"/>
          </p:nvPr>
        </p:nvSpPr>
        <p:spPr>
          <a:xfrm>
            <a:off x="360000" y="1684800"/>
            <a:ext cx="5531514" cy="4182600"/>
          </a:xfrm>
        </p:spPr>
        <p:txBody>
          <a:bodyPr/>
          <a:lstStyle/>
          <a:p>
            <a:pPr>
              <a:buFont typeface="Wingdings" panose="05000000000000000000" pitchFamily="2" charset="2"/>
              <a:buChar char="Ø"/>
            </a:pPr>
            <a:r>
              <a:rPr lang="de-DE" dirty="0"/>
              <a:t>Modell aus zwei Starrkörpern und einem Lineargelenk</a:t>
            </a:r>
          </a:p>
          <a:p>
            <a:pPr marL="0" indent="0">
              <a:buNone/>
            </a:pPr>
            <a:endParaRPr lang="de-DE" dirty="0"/>
          </a:p>
          <a:p>
            <a:pPr>
              <a:buFont typeface="Wingdings" panose="05000000000000000000" pitchFamily="2" charset="2"/>
              <a:buChar char="Ø"/>
            </a:pPr>
            <a:r>
              <a:rPr lang="de-DE" dirty="0"/>
              <a:t>Lineargelenk zur Beschränkung der Freiheitsgrade</a:t>
            </a:r>
          </a:p>
          <a:p>
            <a:pPr marL="0" indent="0">
              <a:buNone/>
            </a:pPr>
            <a:endParaRPr lang="de-DE" dirty="0"/>
          </a:p>
          <a:p>
            <a:pPr>
              <a:buFont typeface="Wingdings" panose="05000000000000000000" pitchFamily="2" charset="2"/>
              <a:buChar char="Ø"/>
            </a:pPr>
            <a:r>
              <a:rPr lang="de-DE" dirty="0"/>
              <a:t> Integration der </a:t>
            </a:r>
            <a:r>
              <a:rPr lang="de-DE" dirty="0" err="1"/>
              <a:t>HydraulicExtension</a:t>
            </a:r>
            <a:r>
              <a:rPr lang="de-DE" dirty="0"/>
              <a:t> in die VSD-Baumstruktur </a:t>
            </a:r>
          </a:p>
          <a:p>
            <a:pPr>
              <a:buFont typeface="Wingdings" panose="05000000000000000000" pitchFamily="2" charset="2"/>
              <a:buChar char="Ø"/>
            </a:pPr>
            <a:endParaRPr lang="de-DE" dirty="0"/>
          </a:p>
          <a:p>
            <a:pPr>
              <a:buFont typeface="Wingdings" panose="05000000000000000000" pitchFamily="2" charset="2"/>
              <a:buChar char="Ø"/>
            </a:pPr>
            <a:r>
              <a:rPr lang="de-DE" dirty="0"/>
              <a:t>Physikalische Größen können visualisiert werden	</a:t>
            </a:r>
          </a:p>
          <a:p>
            <a:pPr marL="0" indent="0">
              <a:buNone/>
            </a:pPr>
            <a:endParaRPr lang="de-DE" dirty="0"/>
          </a:p>
        </p:txBody>
      </p:sp>
      <p:sp>
        <p:nvSpPr>
          <p:cNvPr id="3" name="Inhaltsplatzhalter 2">
            <a:extLst>
              <a:ext uri="{FF2B5EF4-FFF2-40B4-BE49-F238E27FC236}">
                <a16:creationId xmlns:a16="http://schemas.microsoft.com/office/drawing/2014/main" id="{915007BD-47B8-9DB3-807C-9783CF1E63B5}"/>
              </a:ext>
            </a:extLst>
          </p:cNvPr>
          <p:cNvSpPr>
            <a:spLocks noGrp="1"/>
          </p:cNvSpPr>
          <p:nvPr>
            <p:ph idx="1"/>
          </p:nvPr>
        </p:nvSpPr>
        <p:spPr/>
        <p:txBody>
          <a:bodyPr/>
          <a:lstStyle/>
          <a:p>
            <a:r>
              <a:rPr lang="de-DE" dirty="0"/>
              <a:t>Anwendung in einem einfachen Modell zur Validierung</a:t>
            </a:r>
            <a:endParaRPr lang="en-US" dirty="0"/>
          </a:p>
        </p:txBody>
      </p:sp>
      <p:sp>
        <p:nvSpPr>
          <p:cNvPr id="4" name="Titel 3">
            <a:extLst>
              <a:ext uri="{FF2B5EF4-FFF2-40B4-BE49-F238E27FC236}">
                <a16:creationId xmlns:a16="http://schemas.microsoft.com/office/drawing/2014/main" id="{AE2631BE-68A4-5B82-AE54-680B75409AA4}"/>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Design enthält.&#10;&#10;Automatisch generierte Beschreibung">
            <a:extLst>
              <a:ext uri="{FF2B5EF4-FFF2-40B4-BE49-F238E27FC236}">
                <a16:creationId xmlns:a16="http://schemas.microsoft.com/office/drawing/2014/main" id="{6607D853-A8E5-AAFE-1836-F78DA5CAB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683" y="1684800"/>
            <a:ext cx="5095799" cy="3804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3381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407311" cy="4182600"/>
          </a:xfrm>
        </p:spPr>
        <p:txBody>
          <a:bodyPr/>
          <a:lstStyle/>
          <a:p>
            <a:pPr>
              <a:buFont typeface="Wingdings" panose="05000000000000000000" pitchFamily="2" charset="2"/>
              <a:buChar char="Ø"/>
            </a:pPr>
            <a:r>
              <a:rPr lang="de-DE" dirty="0" err="1"/>
              <a:t>Simscape</a:t>
            </a:r>
            <a:r>
              <a:rPr lang="de-DE" dirty="0"/>
              <a:t> mit Fluid-Bibliothek</a:t>
            </a:r>
          </a:p>
          <a:p>
            <a:pPr>
              <a:buFont typeface="Wingdings" panose="05000000000000000000" pitchFamily="2" charset="2"/>
              <a:buChar char="Ø"/>
            </a:pPr>
            <a:endParaRPr lang="de-DE" dirty="0"/>
          </a:p>
          <a:p>
            <a:pPr>
              <a:buFont typeface="Wingdings" panose="05000000000000000000" pitchFamily="2" charset="2"/>
              <a:buChar char="Ø"/>
            </a:pPr>
            <a:r>
              <a:rPr lang="de-DE" dirty="0"/>
              <a:t>Mehrkörpersystem in </a:t>
            </a:r>
            <a:r>
              <a:rPr lang="de-DE" dirty="0" err="1"/>
              <a:t>Simscape</a:t>
            </a:r>
            <a:r>
              <a:rPr lang="de-DE" dirty="0"/>
              <a:t> zum analogen Aufbau des VEROSIM-Modells</a:t>
            </a:r>
          </a:p>
          <a:p>
            <a:pPr>
              <a:buFont typeface="Wingdings" panose="05000000000000000000" pitchFamily="2" charset="2"/>
              <a:buChar char="Ø"/>
            </a:pPr>
            <a:endParaRPr lang="de-DE" dirty="0"/>
          </a:p>
          <a:p>
            <a:pPr>
              <a:buFont typeface="Wingdings" panose="05000000000000000000" pitchFamily="2" charset="2"/>
              <a:buChar char="Ø"/>
            </a:pPr>
            <a:r>
              <a:rPr lang="de-DE" dirty="0"/>
              <a:t>Steuersignal wird generiert und mit dem Signaleingang des Ventils verbunden</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r>
              <a:rPr lang="de-DE" dirty="0"/>
              <a:t>	</a:t>
            </a:r>
          </a:p>
          <a:p>
            <a:pPr marL="0" indent="0">
              <a:buNone/>
            </a:pPr>
            <a:endParaRPr lang="de-DE" dirty="0"/>
          </a:p>
          <a:p>
            <a:pPr marL="0" indent="0">
              <a:buNone/>
            </a:pPr>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Aufbau in </a:t>
            </a:r>
            <a:r>
              <a:rPr lang="de-DE" dirty="0" err="1"/>
              <a:t>Simscape</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Diagramm, Plan, technische Zeichnung, Text enthält.&#10;&#10;Automatisch generierte Beschreibung">
            <a:extLst>
              <a:ext uri="{FF2B5EF4-FFF2-40B4-BE49-F238E27FC236}">
                <a16:creationId xmlns:a16="http://schemas.microsoft.com/office/drawing/2014/main" id="{B3DC65F1-2DC2-8D8D-BD3E-65A55B18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872" y="1152000"/>
            <a:ext cx="3657567" cy="44378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8142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Simulationsergebnisse und Bewertung</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7422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9EBE3CC-D20F-5EBD-B9BB-A05E269A823F}"/>
              </a:ext>
            </a:extLst>
          </p:cNvPr>
          <p:cNvSpPr>
            <a:spLocks noGrp="1"/>
          </p:cNvSpPr>
          <p:nvPr>
            <p:ph type="body" sz="quarter" idx="13"/>
          </p:nvPr>
        </p:nvSpPr>
        <p:spPr>
          <a:xfrm>
            <a:off x="360000" y="1684800"/>
            <a:ext cx="5387657" cy="4182600"/>
          </a:xfrm>
        </p:spPr>
        <p:txBody>
          <a:bodyPr/>
          <a:lstStyle/>
          <a:p>
            <a:pPr>
              <a:buFont typeface="Wingdings" panose="05000000000000000000" pitchFamily="2" charset="2"/>
              <a:buChar char="Ø"/>
            </a:pPr>
            <a:r>
              <a:rPr lang="de-DE" dirty="0"/>
              <a:t>Sinusförmiges Steuersignal u(t) mit einer Frequenz von 0.5 Hz</a:t>
            </a:r>
          </a:p>
          <a:p>
            <a:pPr>
              <a:buFont typeface="Wingdings" panose="05000000000000000000" pitchFamily="2" charset="2"/>
              <a:buChar char="Ø"/>
            </a:pPr>
            <a:endParaRPr lang="de-DE" dirty="0"/>
          </a:p>
          <a:p>
            <a:pPr>
              <a:buFont typeface="Wingdings" panose="05000000000000000000" pitchFamily="2" charset="2"/>
              <a:buChar char="Ø"/>
            </a:pPr>
            <a:r>
              <a:rPr lang="de-DE" dirty="0"/>
              <a:t>Stationäres Modell zeigt hohe Wertspitzen bei </a:t>
            </a:r>
          </a:p>
          <a:p>
            <a:pPr marL="0" indent="0">
              <a:buNone/>
            </a:pPr>
            <a:r>
              <a:rPr lang="de-DE" dirty="0"/>
              <a:t>	Richtungsumkehr des Zylinderkolbens</a:t>
            </a:r>
          </a:p>
          <a:p>
            <a:pPr marL="0" indent="0">
              <a:buNone/>
            </a:pPr>
            <a:endParaRPr lang="de-DE" dirty="0"/>
          </a:p>
          <a:p>
            <a:pPr>
              <a:buFont typeface="Wingdings" panose="05000000000000000000" pitchFamily="2" charset="2"/>
              <a:buChar char="Ø"/>
            </a:pPr>
            <a:r>
              <a:rPr lang="de-DE" dirty="0" err="1"/>
              <a:t>LuGre</a:t>
            </a:r>
            <a:r>
              <a:rPr lang="de-DE" dirty="0"/>
              <a:t>-Modell liefert bessere Simulationsergebnisse</a:t>
            </a:r>
          </a:p>
          <a:p>
            <a:pPr lvl="1">
              <a:buFont typeface="Wingdings" panose="05000000000000000000" pitchFamily="2" charset="2"/>
              <a:buChar char="Ø"/>
            </a:pPr>
            <a:r>
              <a:rPr lang="de-DE" dirty="0"/>
              <a:t>Vergleich mit Ergebnissen aus experimentellen Analysen </a:t>
            </a:r>
          </a:p>
          <a:p>
            <a:pPr marL="215900" lvl="1" indent="0">
              <a:buNone/>
            </a:pPr>
            <a:r>
              <a:rPr lang="de-DE" dirty="0"/>
              <a:t>	aus der Literatur</a:t>
            </a:r>
            <a:endParaRPr lang="en-US" dirty="0"/>
          </a:p>
        </p:txBody>
      </p:sp>
      <p:sp>
        <p:nvSpPr>
          <p:cNvPr id="3" name="Inhaltsplatzhalter 2">
            <a:extLst>
              <a:ext uri="{FF2B5EF4-FFF2-40B4-BE49-F238E27FC236}">
                <a16:creationId xmlns:a16="http://schemas.microsoft.com/office/drawing/2014/main" id="{22B40D26-BD0F-EAA5-3C26-450C8DF02D6F}"/>
              </a:ext>
            </a:extLst>
          </p:cNvPr>
          <p:cNvSpPr>
            <a:spLocks noGrp="1"/>
          </p:cNvSpPr>
          <p:nvPr>
            <p:ph idx="1"/>
          </p:nvPr>
        </p:nvSpPr>
        <p:spPr/>
        <p:txBody>
          <a:bodyPr/>
          <a:lstStyle/>
          <a:p>
            <a:r>
              <a:rPr lang="de-DE" dirty="0"/>
              <a:t>Simulation der Reibungsmodell</a:t>
            </a:r>
            <a:endParaRPr lang="en-US" dirty="0"/>
          </a:p>
        </p:txBody>
      </p:sp>
      <p:sp>
        <p:nvSpPr>
          <p:cNvPr id="4" name="Titel 3">
            <a:extLst>
              <a:ext uri="{FF2B5EF4-FFF2-40B4-BE49-F238E27FC236}">
                <a16:creationId xmlns:a16="http://schemas.microsoft.com/office/drawing/2014/main" id="{DF2C2707-D7B5-4FBC-DDD2-3DE2AAE5FD22}"/>
              </a:ext>
            </a:extLst>
          </p:cNvPr>
          <p:cNvSpPr>
            <a:spLocks noGrp="1"/>
          </p:cNvSpPr>
          <p:nvPr>
            <p:ph type="title"/>
          </p:nvPr>
        </p:nvSpPr>
        <p:spPr/>
        <p:txBody>
          <a:bodyPr/>
          <a:lstStyle/>
          <a:p>
            <a:r>
              <a:rPr lang="de-DE" dirty="0"/>
              <a:t>Simulationsergebnisse und Bewertung</a:t>
            </a:r>
            <a:endParaRPr lang="en-US" dirty="0"/>
          </a:p>
        </p:txBody>
      </p:sp>
      <p:pic>
        <p:nvPicPr>
          <p:cNvPr id="6" name="Grafik 5" descr="Ein Bild, das Text, Diagramm, Reihe, Screenshot enthält.&#10;&#10;Automatisch generierte Beschreibung">
            <a:extLst>
              <a:ext uri="{FF2B5EF4-FFF2-40B4-BE49-F238E27FC236}">
                <a16:creationId xmlns:a16="http://schemas.microsoft.com/office/drawing/2014/main" id="{18ED4805-1118-2B99-6A8B-4E7EAAD54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726" y="1742228"/>
            <a:ext cx="5544324" cy="4067743"/>
          </a:xfrm>
          <a:prstGeom prst="rect">
            <a:avLst/>
          </a:prstGeom>
        </p:spPr>
      </p:pic>
    </p:spTree>
    <p:extLst>
      <p:ext uri="{BB962C8B-B14F-4D97-AF65-F5344CB8AC3E}">
        <p14:creationId xmlns:p14="http://schemas.microsoft.com/office/powerpoint/2010/main" val="368129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832456" cy="4182600"/>
          </a:xfrm>
        </p:spPr>
        <p:txBody>
          <a:bodyPr/>
          <a:lstStyle/>
          <a:p>
            <a:pPr>
              <a:buFont typeface="Wingdings" panose="05000000000000000000" pitchFamily="2" charset="2"/>
              <a:buChar char="Ø"/>
            </a:pPr>
            <a:r>
              <a:rPr lang="de-DE" dirty="0" err="1"/>
              <a:t>Aperiodiches</a:t>
            </a:r>
            <a:r>
              <a:rPr lang="de-DE" dirty="0"/>
              <a:t> Rechtecksignal als Steuersignal u(t) </a:t>
            </a:r>
          </a:p>
          <a:p>
            <a:endParaRPr lang="de-DE" dirty="0"/>
          </a:p>
          <a:p>
            <a:pPr>
              <a:buFont typeface="Wingdings" panose="05000000000000000000" pitchFamily="2" charset="2"/>
              <a:buChar char="Ø"/>
            </a:pPr>
            <a:r>
              <a:rPr lang="de-DE" dirty="0"/>
              <a:t>Sinusförmiges Signal als Steuersignal u(t) mit einer Frequenz von 0.5 Hz  </a:t>
            </a:r>
          </a:p>
          <a:p>
            <a:pPr>
              <a:buFont typeface="Wingdings" panose="05000000000000000000" pitchFamily="2" charset="2"/>
              <a:buChar char="Ø"/>
            </a:pPr>
            <a:endParaRPr lang="de-DE" dirty="0"/>
          </a:p>
          <a:p>
            <a:pPr>
              <a:buFont typeface="Wingdings" panose="05000000000000000000" pitchFamily="2" charset="2"/>
              <a:buChar char="Ø"/>
            </a:pPr>
            <a:r>
              <a:rPr lang="de-DE" dirty="0"/>
              <a:t>Lastgewicht des Starrkörpers bei 1000 kg für das</a:t>
            </a:r>
          </a:p>
          <a:p>
            <a:pPr marL="0" indent="0">
              <a:buNone/>
            </a:pPr>
            <a:r>
              <a:rPr lang="de-DE" dirty="0"/>
              <a:t>	aperiodische Rechtecksignal und 1500kg für das Sinussignal</a:t>
            </a:r>
          </a:p>
          <a:p>
            <a:endParaRPr lang="de-DE" dirty="0"/>
          </a:p>
          <a:p>
            <a:pPr>
              <a:buFont typeface="Wingdings" panose="05000000000000000000" pitchFamily="2" charset="2"/>
              <a:buChar char="Ø"/>
            </a:pPr>
            <a:r>
              <a:rPr lang="de-DE" dirty="0"/>
              <a:t>Analyse von Kolbenposition, -geschwindigkeit, Kammerdrücke und hydraulischer Kraft in </a:t>
            </a:r>
            <a:r>
              <a:rPr lang="de-DE" dirty="0" err="1"/>
              <a:t>Simscape</a:t>
            </a:r>
            <a:r>
              <a:rPr lang="de-DE" dirty="0"/>
              <a:t> und VEROSIM</a:t>
            </a:r>
          </a:p>
          <a:p>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Konzept </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3B3B890A-65CE-A2CF-D400-AF5B0A6DA0B1}"/>
              </a:ext>
            </a:extLst>
          </p:cNvPr>
          <p:cNvPicPr>
            <a:picLocks noChangeAspect="1"/>
          </p:cNvPicPr>
          <p:nvPr/>
        </p:nvPicPr>
        <p:blipFill>
          <a:blip r:embed="rId3"/>
          <a:stretch>
            <a:fillRect/>
          </a:stretch>
        </p:blipFill>
        <p:spPr>
          <a:xfrm>
            <a:off x="6620256" y="1278000"/>
            <a:ext cx="4933518" cy="2217878"/>
          </a:xfrm>
          <a:prstGeom prst="rect">
            <a:avLst/>
          </a:prstGeom>
        </p:spPr>
      </p:pic>
      <p:pic>
        <p:nvPicPr>
          <p:cNvPr id="8" name="Grafik 7">
            <a:extLst>
              <a:ext uri="{FF2B5EF4-FFF2-40B4-BE49-F238E27FC236}">
                <a16:creationId xmlns:a16="http://schemas.microsoft.com/office/drawing/2014/main" id="{3348F2CA-2EFF-C146-D793-D8927A715C24}"/>
              </a:ext>
            </a:extLst>
          </p:cNvPr>
          <p:cNvPicPr>
            <a:picLocks noChangeAspect="1"/>
          </p:cNvPicPr>
          <p:nvPr/>
        </p:nvPicPr>
        <p:blipFill>
          <a:blip r:embed="rId4"/>
          <a:stretch>
            <a:fillRect/>
          </a:stretch>
        </p:blipFill>
        <p:spPr>
          <a:xfrm>
            <a:off x="6718064" y="3572700"/>
            <a:ext cx="4737902" cy="2217878"/>
          </a:xfrm>
          <a:prstGeom prst="rect">
            <a:avLst/>
          </a:prstGeom>
        </p:spPr>
      </p:pic>
    </p:spTree>
    <p:extLst>
      <p:ext uri="{BB962C8B-B14F-4D97-AF65-F5344CB8AC3E}">
        <p14:creationId xmlns:p14="http://schemas.microsoft.com/office/powerpoint/2010/main" val="800748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EC4EB71-9350-DF7F-9DB0-6EDCF250CBDF}"/>
              </a:ext>
            </a:extLst>
          </p:cNvPr>
          <p:cNvSpPr>
            <a:spLocks noGrp="1"/>
          </p:cNvSpPr>
          <p:nvPr>
            <p:ph type="body" sz="quarter" idx="13"/>
          </p:nvPr>
        </p:nvSpPr>
        <p:spPr>
          <a:xfrm>
            <a:off x="360000" y="1684800"/>
            <a:ext cx="4014775" cy="4182600"/>
          </a:xfrm>
        </p:spPr>
        <p:txBody>
          <a:bodyPr/>
          <a:lstStyle/>
          <a:p>
            <a:pPr>
              <a:buFont typeface="Wingdings" panose="05000000000000000000" pitchFamily="2" charset="2"/>
              <a:buChar char="Ø"/>
            </a:pPr>
            <a:r>
              <a:rPr lang="de-DE" dirty="0"/>
              <a:t>Überschwingen bei Einstellen der konstanten Geschwindigkeiten und Drücke</a:t>
            </a:r>
          </a:p>
          <a:p>
            <a:pPr>
              <a:buFont typeface="Wingdings" panose="05000000000000000000" pitchFamily="2" charset="2"/>
              <a:buChar char="Ø"/>
            </a:pPr>
            <a:endParaRPr lang="de-DE" dirty="0"/>
          </a:p>
          <a:p>
            <a:pPr>
              <a:buFont typeface="Wingdings" panose="05000000000000000000" pitchFamily="2" charset="2"/>
              <a:buChar char="Ø"/>
            </a:pPr>
            <a:r>
              <a:rPr lang="de-DE" dirty="0"/>
              <a:t>Schwingungen stimmen gut in </a:t>
            </a:r>
            <a:r>
              <a:rPr lang="de-DE" dirty="0" err="1"/>
              <a:t>Simscape</a:t>
            </a:r>
            <a:r>
              <a:rPr lang="de-DE" dirty="0"/>
              <a:t> und VEROSIM  überein</a:t>
            </a:r>
          </a:p>
          <a:p>
            <a:pPr>
              <a:buFont typeface="Wingdings" panose="05000000000000000000" pitchFamily="2" charset="2"/>
              <a:buChar char="Ø"/>
            </a:pPr>
            <a:endParaRPr lang="de-DE" dirty="0"/>
          </a:p>
          <a:p>
            <a:pPr>
              <a:buFont typeface="Wingdings" panose="05000000000000000000" pitchFamily="2" charset="2"/>
              <a:buChar char="Ø"/>
            </a:pPr>
            <a:r>
              <a:rPr lang="de-DE" dirty="0"/>
              <a:t>Kleine Unterschiede können auf Unterschiede in der Ventildynamik und dem Kompressionsmodul zurückgeführt werden</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263B0187-9915-BCD0-C01B-768603F7ED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1722" y="905434"/>
            <a:ext cx="3630913" cy="5116312"/>
          </a:xfrm>
        </p:spPr>
      </p:pic>
      <p:sp>
        <p:nvSpPr>
          <p:cNvPr id="4" name="Titel 3">
            <a:extLst>
              <a:ext uri="{FF2B5EF4-FFF2-40B4-BE49-F238E27FC236}">
                <a16:creationId xmlns:a16="http://schemas.microsoft.com/office/drawing/2014/main" id="{C35A5F18-DFC4-97BE-CD28-11CA291D7206}"/>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parallel enthält.&#10;&#10;Automatisch generierte Beschreibung">
            <a:extLst>
              <a:ext uri="{FF2B5EF4-FFF2-40B4-BE49-F238E27FC236}">
                <a16:creationId xmlns:a16="http://schemas.microsoft.com/office/drawing/2014/main" id="{EC0BF992-DC6E-F0AD-50C4-1C1FB81BB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388" y="836253"/>
            <a:ext cx="3548612" cy="5185493"/>
          </a:xfrm>
          <a:prstGeom prst="rect">
            <a:avLst/>
          </a:prstGeom>
        </p:spPr>
      </p:pic>
      <p:sp>
        <p:nvSpPr>
          <p:cNvPr id="9" name="Inhaltsplatzhalter 2">
            <a:extLst>
              <a:ext uri="{FF2B5EF4-FFF2-40B4-BE49-F238E27FC236}">
                <a16:creationId xmlns:a16="http://schemas.microsoft.com/office/drawing/2014/main" id="{A1BDDC62-D962-123B-140B-FEA4DFD78600}"/>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Aperiodisches Rechtecksignal</a:t>
            </a:r>
            <a:endParaRPr lang="en-US" dirty="0"/>
          </a:p>
        </p:txBody>
      </p:sp>
    </p:spTree>
    <p:extLst>
      <p:ext uri="{BB962C8B-B14F-4D97-AF65-F5344CB8AC3E}">
        <p14:creationId xmlns:p14="http://schemas.microsoft.com/office/powerpoint/2010/main" val="2061222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D9022D8-1365-3CDE-5369-C228810D2FD5}"/>
              </a:ext>
            </a:extLst>
          </p:cNvPr>
          <p:cNvSpPr>
            <a:spLocks noGrp="1"/>
          </p:cNvSpPr>
          <p:nvPr>
            <p:ph type="body" sz="quarter" idx="13"/>
          </p:nvPr>
        </p:nvSpPr>
        <p:spPr>
          <a:xfrm>
            <a:off x="359999" y="1684800"/>
            <a:ext cx="4046567" cy="4182600"/>
          </a:xfrm>
        </p:spPr>
        <p:txBody>
          <a:bodyPr/>
          <a:lstStyle/>
          <a:p>
            <a:pPr>
              <a:buFont typeface="Wingdings" panose="05000000000000000000" pitchFamily="2" charset="2"/>
              <a:buChar char="Ø"/>
            </a:pPr>
            <a:r>
              <a:rPr lang="de-DE" dirty="0"/>
              <a:t>Schwingungen zu Beginn der Simulationszeit</a:t>
            </a:r>
          </a:p>
          <a:p>
            <a:pPr>
              <a:buFont typeface="Wingdings" panose="05000000000000000000" pitchFamily="2" charset="2"/>
              <a:buChar char="Ø"/>
            </a:pPr>
            <a:endParaRPr lang="de-DE" dirty="0"/>
          </a:p>
          <a:p>
            <a:pPr>
              <a:buFont typeface="Wingdings" panose="05000000000000000000" pitchFamily="2" charset="2"/>
              <a:buChar char="Ø"/>
            </a:pPr>
            <a:r>
              <a:rPr lang="de-DE" dirty="0"/>
              <a:t>Schwingverhalten stimmt gut in den Simulationsumgebungen ein</a:t>
            </a:r>
          </a:p>
          <a:p>
            <a:pPr>
              <a:buFont typeface="Wingdings" panose="05000000000000000000" pitchFamily="2" charset="2"/>
              <a:buChar char="Ø"/>
            </a:pPr>
            <a:endParaRPr lang="de-DE" dirty="0"/>
          </a:p>
          <a:p>
            <a:pPr>
              <a:buFont typeface="Wingdings" panose="05000000000000000000" pitchFamily="2" charset="2"/>
              <a:buChar char="Ø"/>
            </a:pPr>
            <a:r>
              <a:rPr lang="de-DE" dirty="0"/>
              <a:t>Gute Ergebnisse für das Sinus und Rechtecksignal</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BCCA18EA-59AC-E702-8FA3-22E8D18A6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689" y="884017"/>
            <a:ext cx="3553574" cy="5131583"/>
          </a:xfrm>
        </p:spPr>
      </p:pic>
      <p:sp>
        <p:nvSpPr>
          <p:cNvPr id="4" name="Titel 3">
            <a:extLst>
              <a:ext uri="{FF2B5EF4-FFF2-40B4-BE49-F238E27FC236}">
                <a16:creationId xmlns:a16="http://schemas.microsoft.com/office/drawing/2014/main" id="{3BE1868E-68F0-2AC3-A9BC-CCB42E7B4FDC}"/>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Zahl enthält.&#10;&#10;Automatisch generierte Beschreibung">
            <a:extLst>
              <a:ext uri="{FF2B5EF4-FFF2-40B4-BE49-F238E27FC236}">
                <a16:creationId xmlns:a16="http://schemas.microsoft.com/office/drawing/2014/main" id="{5AEA3D37-27AE-C041-BF22-0AA3C9BCF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385" y="842400"/>
            <a:ext cx="3489615" cy="5173200"/>
          </a:xfrm>
          <a:prstGeom prst="rect">
            <a:avLst/>
          </a:prstGeom>
        </p:spPr>
      </p:pic>
      <p:sp>
        <p:nvSpPr>
          <p:cNvPr id="9" name="Inhaltsplatzhalter 2">
            <a:extLst>
              <a:ext uri="{FF2B5EF4-FFF2-40B4-BE49-F238E27FC236}">
                <a16:creationId xmlns:a16="http://schemas.microsoft.com/office/drawing/2014/main" id="{3E5C5817-9E2F-9648-3546-4A375B464E26}"/>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Sinussignal</a:t>
            </a:r>
            <a:endParaRPr lang="en-US" dirty="0"/>
          </a:p>
        </p:txBody>
      </p:sp>
    </p:spTree>
    <p:extLst>
      <p:ext uri="{BB962C8B-B14F-4D97-AF65-F5344CB8AC3E}">
        <p14:creationId xmlns:p14="http://schemas.microsoft.com/office/powerpoint/2010/main" val="1568176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3E1108-62C4-448C-FB0B-01AD118EA36B}"/>
              </a:ext>
            </a:extLst>
          </p:cNvPr>
          <p:cNvSpPr>
            <a:spLocks noGrp="1"/>
          </p:cNvSpPr>
          <p:nvPr>
            <p:ph type="body" sz="quarter" idx="13"/>
          </p:nvPr>
        </p:nvSpPr>
        <p:spPr>
          <a:xfrm>
            <a:off x="360000" y="1684800"/>
            <a:ext cx="5736000" cy="4182600"/>
          </a:xfrm>
        </p:spPr>
        <p:txBody>
          <a:bodyPr/>
          <a:lstStyle/>
          <a:p>
            <a:pPr>
              <a:buFont typeface="Wingdings" panose="05000000000000000000" pitchFamily="2" charset="2"/>
              <a:buChar char="Ø"/>
            </a:pPr>
            <a:r>
              <a:rPr lang="de-DE" dirty="0"/>
              <a:t>Einsatz der implementierten Hydraulik im Streckzylinder des Kranmodells</a:t>
            </a:r>
          </a:p>
          <a:p>
            <a:endParaRPr lang="de-DE" dirty="0"/>
          </a:p>
          <a:p>
            <a:pPr>
              <a:buFont typeface="Wingdings" panose="05000000000000000000" pitchFamily="2" charset="2"/>
              <a:buChar char="Ø"/>
            </a:pPr>
            <a:r>
              <a:rPr lang="de-DE" dirty="0"/>
              <a:t>Vorgabe eines sinusförmigen Steuersignals u(t) und Vergleich der Ergebnisse mit identischem Harvester </a:t>
            </a:r>
            <a:r>
              <a:rPr lang="de-DE" dirty="0" err="1"/>
              <a:t>Mkran</a:t>
            </a:r>
            <a:r>
              <a:rPr lang="de-DE" dirty="0"/>
              <a:t>-Modell in </a:t>
            </a:r>
            <a:r>
              <a:rPr lang="de-DE" dirty="0" err="1"/>
              <a:t>Simscape</a:t>
            </a:r>
            <a:endParaRPr lang="de-DE" dirty="0"/>
          </a:p>
          <a:p>
            <a:endParaRPr lang="de-DE" dirty="0"/>
          </a:p>
          <a:p>
            <a:pPr>
              <a:buFont typeface="Wingdings" panose="05000000000000000000" pitchFamily="2" charset="2"/>
              <a:buChar char="Ø"/>
            </a:pPr>
            <a:r>
              <a:rPr lang="de-DE" dirty="0"/>
              <a:t>Vergleich der entstandenen Zwangskräfte an dem rotatorischen Gelenk zwischen Kransäule und </a:t>
            </a:r>
            <a:r>
              <a:rPr lang="de-DE" dirty="0" err="1"/>
              <a:t>Hauptarm</a:t>
            </a:r>
            <a:r>
              <a:rPr lang="de-DE" dirty="0"/>
              <a:t> zur Validierung</a:t>
            </a:r>
          </a:p>
          <a:p>
            <a:pPr>
              <a:buFont typeface="Wingdings" panose="05000000000000000000" pitchFamily="2" charset="2"/>
              <a:buChar char="Ø"/>
            </a:pPr>
            <a:endParaRPr lang="de-DE" dirty="0"/>
          </a:p>
          <a:p>
            <a:pPr>
              <a:buFont typeface="Wingdings" panose="05000000000000000000" pitchFamily="2" charset="2"/>
              <a:buChar char="Ø"/>
            </a:pPr>
            <a:r>
              <a:rPr lang="de-DE" dirty="0"/>
              <a:t>Auch hier eine gute Übereinstimmung in </a:t>
            </a:r>
            <a:r>
              <a:rPr lang="de-DE" dirty="0" err="1"/>
              <a:t>Simscape</a:t>
            </a:r>
            <a:r>
              <a:rPr lang="de-DE" dirty="0"/>
              <a:t> und VEROSIM</a:t>
            </a:r>
          </a:p>
          <a:p>
            <a:pPr marL="0" indent="0">
              <a:buNone/>
            </a:pPr>
            <a:r>
              <a:rPr lang="de-DE" dirty="0"/>
              <a:t>	</a:t>
            </a:r>
          </a:p>
        </p:txBody>
      </p:sp>
      <p:sp>
        <p:nvSpPr>
          <p:cNvPr id="3" name="Inhaltsplatzhalter 2">
            <a:extLst>
              <a:ext uri="{FF2B5EF4-FFF2-40B4-BE49-F238E27FC236}">
                <a16:creationId xmlns:a16="http://schemas.microsoft.com/office/drawing/2014/main" id="{5E099C64-05CA-79BF-C569-B24DBD31C7C7}"/>
              </a:ext>
            </a:extLst>
          </p:cNvPr>
          <p:cNvSpPr>
            <a:spLocks noGrp="1"/>
          </p:cNvSpPr>
          <p:nvPr>
            <p:ph idx="1"/>
          </p:nvPr>
        </p:nvSpPr>
        <p:spPr>
          <a:xfrm>
            <a:off x="360000" y="1152000"/>
            <a:ext cx="4525764" cy="410582"/>
          </a:xfrm>
        </p:spPr>
        <p:txBody>
          <a:bodyPr/>
          <a:lstStyle/>
          <a:p>
            <a:r>
              <a:rPr lang="de-DE" dirty="0"/>
              <a:t>Validierung im Harvester </a:t>
            </a:r>
            <a:r>
              <a:rPr lang="de-DE" dirty="0" err="1"/>
              <a:t>Mkran</a:t>
            </a:r>
            <a:r>
              <a:rPr lang="de-DE" dirty="0"/>
              <a:t>-Modell</a:t>
            </a:r>
            <a:endParaRPr lang="en-US" dirty="0"/>
          </a:p>
        </p:txBody>
      </p:sp>
      <p:sp>
        <p:nvSpPr>
          <p:cNvPr id="4" name="Titel 3">
            <a:extLst>
              <a:ext uri="{FF2B5EF4-FFF2-40B4-BE49-F238E27FC236}">
                <a16:creationId xmlns:a16="http://schemas.microsoft.com/office/drawing/2014/main" id="{603C4018-E1F4-D1D0-3A5B-1A0A7C911C49}"/>
              </a:ext>
            </a:extLst>
          </p:cNvPr>
          <p:cNvSpPr>
            <a:spLocks noGrp="1"/>
          </p:cNvSpPr>
          <p:nvPr>
            <p:ph type="title"/>
          </p:nvPr>
        </p:nvSpPr>
        <p:spPr/>
        <p:txBody>
          <a:bodyPr/>
          <a:lstStyle/>
          <a:p>
            <a:r>
              <a:rPr lang="de-DE" dirty="0"/>
              <a:t>Simulationsergebnisse und Bewertung</a:t>
            </a:r>
            <a:endParaRPr lang="en-US" dirty="0"/>
          </a:p>
        </p:txBody>
      </p:sp>
      <p:pic>
        <p:nvPicPr>
          <p:cNvPr id="5" name="Grafik 4" descr="Ein Bild, das Text, Diagramm, Reihe, Zahl enthält.&#10;&#10;Automatisch generierte Beschreibung">
            <a:extLst>
              <a:ext uri="{FF2B5EF4-FFF2-40B4-BE49-F238E27FC236}">
                <a16:creationId xmlns:a16="http://schemas.microsoft.com/office/drawing/2014/main" id="{EE99AF51-2EAC-2424-2CD0-06A0C0EAB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237" y="834434"/>
            <a:ext cx="3513662" cy="5189131"/>
          </a:xfrm>
          <a:prstGeom prst="rect">
            <a:avLst/>
          </a:prstGeom>
        </p:spPr>
      </p:pic>
    </p:spTree>
    <p:extLst>
      <p:ext uri="{BB962C8B-B14F-4D97-AF65-F5344CB8AC3E}">
        <p14:creationId xmlns:p14="http://schemas.microsoft.com/office/powerpoint/2010/main" val="293347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AB0E0A6-3B3E-1971-4731-F33E7D1E7B3B}"/>
              </a:ext>
            </a:extLst>
          </p:cNvPr>
          <p:cNvSpPr>
            <a:spLocks noGrp="1"/>
          </p:cNvSpPr>
          <p:nvPr>
            <p:ph type="body" sz="quarter" idx="14"/>
          </p:nvPr>
        </p:nvSpPr>
        <p:spPr>
          <a:xfrm>
            <a:off x="360001" y="1684800"/>
            <a:ext cx="6904958" cy="3985955"/>
          </a:xfrm>
          <a:prstGeom prst="rect">
            <a:avLst/>
          </a:prstGeom>
        </p:spPr>
        <p:txBody>
          <a:bodyPr/>
          <a:lstStyle/>
          <a:p>
            <a:pPr>
              <a:buFont typeface="Wingdings" panose="05000000000000000000" pitchFamily="2" charset="2"/>
              <a:buChar char="Ø"/>
            </a:pPr>
            <a:r>
              <a:rPr lang="en-US" dirty="0"/>
              <a:t>Contact and friction are common in multi-</a:t>
            </a:r>
            <a:r>
              <a:rPr lang="en-US" dirty="0" err="1"/>
              <a:t>rigidbody</a:t>
            </a:r>
            <a:r>
              <a:rPr lang="en-US" dirty="0"/>
              <a:t> systems.</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VEROSIM currently lacks a faster-converging first-order accelerated solver.</a:t>
            </a:r>
            <a:endParaRPr lang="de-DE" dirty="0"/>
          </a:p>
          <a:p>
            <a:pPr marL="0" indent="0">
              <a:buNone/>
            </a:pPr>
            <a:endParaRPr lang="de-DE" dirty="0"/>
          </a:p>
          <a:p>
            <a:pPr>
              <a:buFont typeface="Wingdings" panose="05000000000000000000" pitchFamily="2" charset="2"/>
              <a:buChar char="Ø"/>
            </a:pPr>
            <a:r>
              <a:rPr lang="de-DE" dirty="0"/>
              <a:t>Goal: </a:t>
            </a:r>
            <a:r>
              <a:rPr lang="de-DE" dirty="0" err="1"/>
              <a:t>Strict</a:t>
            </a:r>
            <a:r>
              <a:rPr lang="de-DE" dirty="0"/>
              <a:t> </a:t>
            </a:r>
            <a:r>
              <a:rPr lang="de-DE" dirty="0" err="1"/>
              <a:t>modeling</a:t>
            </a:r>
            <a:r>
              <a:rPr lang="de-DE" dirty="0"/>
              <a:t> </a:t>
            </a:r>
            <a:r>
              <a:rPr lang="de-DE" dirty="0" err="1"/>
              <a:t>of</a:t>
            </a:r>
            <a:r>
              <a:rPr lang="de-DE" dirty="0"/>
              <a:t> DVI → SOCCP,  matrix-</a:t>
            </a:r>
            <a:r>
              <a:rPr lang="de-DE" dirty="0" err="1"/>
              <a:t>free</a:t>
            </a:r>
            <a:r>
              <a:rPr lang="de-DE" dirty="0"/>
              <a:t> Schur </a:t>
            </a:r>
            <a:r>
              <a:rPr lang="de-DE" dirty="0" err="1"/>
              <a:t>multiplication</a:t>
            </a:r>
            <a:r>
              <a:rPr lang="de-DE" dirty="0"/>
              <a:t> </a:t>
            </a:r>
            <a:r>
              <a:rPr lang="de-DE" dirty="0" err="1"/>
              <a:t>operator</a:t>
            </a:r>
            <a:r>
              <a:rPr lang="de-DE" dirty="0"/>
              <a:t>,  APGD (</a:t>
            </a:r>
            <a:r>
              <a:rPr lang="de-DE" dirty="0" err="1"/>
              <a:t>Nesterov</a:t>
            </a:r>
            <a:r>
              <a:rPr lang="de-DE" dirty="0"/>
              <a:t> </a:t>
            </a:r>
            <a:r>
              <a:rPr lang="de-DE" dirty="0" err="1"/>
              <a:t>momentum</a:t>
            </a:r>
            <a:r>
              <a:rPr lang="de-DE" dirty="0"/>
              <a:t> + </a:t>
            </a:r>
            <a:r>
              <a:rPr lang="de-DE" dirty="0" err="1"/>
              <a:t>projection</a:t>
            </a:r>
            <a:r>
              <a:rPr lang="de-DE" dirty="0"/>
              <a:t> + </a:t>
            </a:r>
            <a:r>
              <a:rPr lang="de-DE" dirty="0" err="1"/>
              <a:t>Armijo</a:t>
            </a:r>
            <a:r>
              <a:rPr lang="de-DE" dirty="0"/>
              <a:t> </a:t>
            </a:r>
            <a:r>
              <a:rPr lang="de-DE" dirty="0" err="1"/>
              <a:t>backtracking</a:t>
            </a:r>
            <a:r>
              <a:rPr lang="de-DE" dirty="0"/>
              <a:t>) and </a:t>
            </a:r>
            <a:r>
              <a:rPr lang="en-US" altLang="zh-CN" b="0" i="0" dirty="0">
                <a:solidFill>
                  <a:srgbClr val="111111"/>
                </a:solidFill>
                <a:effectLst/>
                <a:latin typeface="Arial" panose="020B0604020202020204" pitchFamily="34" charset="0"/>
              </a:rPr>
              <a:t>Parallelization(TBD).</a:t>
            </a:r>
            <a:endParaRPr lang="de-DE" dirty="0"/>
          </a:p>
          <a:p>
            <a:pPr marL="0" indent="0">
              <a:buNone/>
            </a:pPr>
            <a:endParaRPr lang="en-US" dirty="0"/>
          </a:p>
          <a:p>
            <a:pPr>
              <a:buFont typeface="Wingdings" panose="05000000000000000000" pitchFamily="2" charset="2"/>
              <a:buChar char="Ø"/>
            </a:pPr>
            <a:r>
              <a:rPr lang="en-US" dirty="0"/>
              <a:t>Verification: Compare with Dantzig (number of iterations, time per step, residual, energy);</a:t>
            </a:r>
          </a:p>
          <a:p>
            <a:pPr>
              <a:buFont typeface="Wingdings" panose="05000000000000000000" pitchFamily="2" charset="2"/>
              <a:buChar char="Ø"/>
            </a:pPr>
            <a:endParaRPr lang="en-US" dirty="0"/>
          </a:p>
          <a:p>
            <a:pPr>
              <a:buFont typeface="Wingdings" panose="05000000000000000000" pitchFamily="2" charset="2"/>
              <a:buChar char="Ø"/>
            </a:pPr>
            <a:r>
              <a:rPr lang="en-US" dirty="0"/>
              <a:t>Integration: Connect APGD to VEROSIM, targeting various scenarios.</a:t>
            </a:r>
          </a:p>
          <a:p>
            <a:pPr marL="0" indent="0">
              <a:buNone/>
            </a:pPr>
            <a:endParaRPr lang="en-US" dirty="0"/>
          </a:p>
        </p:txBody>
      </p:sp>
      <p:sp>
        <p:nvSpPr>
          <p:cNvPr id="4" name="Titel 3">
            <a:extLst>
              <a:ext uri="{FF2B5EF4-FFF2-40B4-BE49-F238E27FC236}">
                <a16:creationId xmlns:a16="http://schemas.microsoft.com/office/drawing/2014/main" id="{A04E90A3-91BB-AE76-733B-9B956CFA5FF9}"/>
              </a:ext>
            </a:extLst>
          </p:cNvPr>
          <p:cNvSpPr>
            <a:spLocks noGrp="1"/>
          </p:cNvSpPr>
          <p:nvPr>
            <p:ph type="title"/>
          </p:nvPr>
        </p:nvSpPr>
        <p:spPr/>
        <p:txBody>
          <a:bodyPr/>
          <a:lstStyle/>
          <a:p>
            <a:r>
              <a:rPr lang="de-DE" dirty="0" err="1"/>
              <a:t>Introduction</a:t>
            </a:r>
            <a:r>
              <a:rPr lang="de-DE" dirty="0"/>
              <a:t> and Motivation</a:t>
            </a:r>
            <a:endParaRPr lang="en-US" dirty="0"/>
          </a:p>
        </p:txBody>
      </p:sp>
      <p:pic>
        <p:nvPicPr>
          <p:cNvPr id="15" name="Inhaltsplatzhalter 14">
            <a:extLst>
              <a:ext uri="{FF2B5EF4-FFF2-40B4-BE49-F238E27FC236}">
                <a16:creationId xmlns:a16="http://schemas.microsoft.com/office/drawing/2014/main" id="{7D9746EF-327C-43BD-AB03-BEEB6196CF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1395" y="2006599"/>
            <a:ext cx="4480544" cy="2917825"/>
          </a:xfrm>
        </p:spPr>
      </p:pic>
    </p:spTree>
    <p:extLst>
      <p:ext uri="{BB962C8B-B14F-4D97-AF65-F5344CB8AC3E}">
        <p14:creationId xmlns:p14="http://schemas.microsoft.com/office/powerpoint/2010/main" val="4015299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AAC94C7-A92D-1CAF-46D6-9379D82740D3}"/>
              </a:ext>
            </a:extLst>
          </p:cNvPr>
          <p:cNvSpPr>
            <a:spLocks noGrp="1"/>
          </p:cNvSpPr>
          <p:nvPr>
            <p:ph idx="1"/>
          </p:nvPr>
        </p:nvSpPr>
        <p:spPr/>
        <p:txBody>
          <a:bodyPr/>
          <a:lstStyle/>
          <a:p>
            <a:r>
              <a:rPr lang="de-DE" dirty="0"/>
              <a:t>Regelung</a:t>
            </a:r>
            <a:endParaRPr lang="en-US" dirty="0"/>
          </a:p>
          <a:p>
            <a:endParaRPr lang="en-US" dirty="0"/>
          </a:p>
        </p:txBody>
      </p:sp>
      <p:sp>
        <p:nvSpPr>
          <p:cNvPr id="4" name="Titel 3">
            <a:extLst>
              <a:ext uri="{FF2B5EF4-FFF2-40B4-BE49-F238E27FC236}">
                <a16:creationId xmlns:a16="http://schemas.microsoft.com/office/drawing/2014/main" id="{D441A2A0-0618-70AB-C218-967E186F3759}"/>
              </a:ext>
            </a:extLst>
          </p:cNvPr>
          <p:cNvSpPr>
            <a:spLocks noGrp="1"/>
          </p:cNvSpPr>
          <p:nvPr>
            <p:ph type="title"/>
          </p:nvPr>
        </p:nvSpPr>
        <p:spPr/>
        <p:txBody>
          <a:bodyPr/>
          <a:lstStyle/>
          <a:p>
            <a:r>
              <a:rPr lang="de-DE" dirty="0"/>
              <a:t>Simulationsergebnisse und Bewertung</a:t>
            </a:r>
            <a:endParaRPr lang="en-US" dirty="0"/>
          </a:p>
        </p:txBody>
      </p:sp>
      <p:sp>
        <p:nvSpPr>
          <p:cNvPr id="5" name="Textplatzhalter 1">
            <a:extLst>
              <a:ext uri="{FF2B5EF4-FFF2-40B4-BE49-F238E27FC236}">
                <a16:creationId xmlns:a16="http://schemas.microsoft.com/office/drawing/2014/main" id="{ABB41D4C-659C-CFC9-C3AC-D9C6526DFEE4}"/>
              </a:ext>
            </a:extLst>
          </p:cNvPr>
          <p:cNvSpPr txBox="1">
            <a:spLocks noGrp="1"/>
          </p:cNvSpPr>
          <p:nvPr>
            <p:ph type="body" sz="quarter" idx="13"/>
          </p:nvPr>
        </p:nvSpPr>
        <p:spPr>
          <a:xfrm>
            <a:off x="360025" y="1702665"/>
            <a:ext cx="11483975" cy="1356221"/>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Einsatz von P und PD-Regler zur Ansteuerung der Geschwindigkeit oder Position</a:t>
            </a:r>
          </a:p>
          <a:p>
            <a:pPr marL="0" indent="0">
              <a:buFont typeface="Arial" panose="020B0604020202020204" pitchFamily="34" charset="0"/>
              <a:buNone/>
            </a:pPr>
            <a:r>
              <a:rPr lang="de-DE" dirty="0"/>
              <a:t>	des Streck und Hubzylinders</a:t>
            </a:r>
          </a:p>
          <a:p>
            <a:endParaRPr lang="de-DE" dirty="0"/>
          </a:p>
          <a:p>
            <a:pPr>
              <a:buFont typeface="Wingdings" panose="05000000000000000000" pitchFamily="2" charset="2"/>
              <a:buChar char="Ø"/>
            </a:pPr>
            <a:r>
              <a:rPr lang="de-DE" dirty="0"/>
              <a:t>Bestimmung der </a:t>
            </a:r>
            <a:r>
              <a:rPr lang="de-DE" dirty="0" err="1"/>
              <a:t>Reglereinstellung</a:t>
            </a:r>
            <a:r>
              <a:rPr lang="de-DE" dirty="0"/>
              <a:t> durch Simulationsanalysen </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Font typeface="Arial" panose="020B0604020202020204" pitchFamily="34" charset="0"/>
              <a:buNone/>
            </a:pPr>
            <a:r>
              <a:rPr lang="de-DE" dirty="0"/>
              <a:t>	</a:t>
            </a:r>
          </a:p>
          <a:p>
            <a:pPr marL="0" indent="0">
              <a:buFont typeface="Arial" panose="020B0604020202020204" pitchFamily="34" charset="0"/>
              <a:buNone/>
            </a:pPr>
            <a:endParaRPr lang="en-US" dirty="0"/>
          </a:p>
        </p:txBody>
      </p:sp>
      <p:pic>
        <p:nvPicPr>
          <p:cNvPr id="6" name="Grafik 5" descr="Ein Bild, das Text, Schrift, Reihe, Screenshot enthält.&#10;&#10;Automatisch generierte Beschreibung">
            <a:extLst>
              <a:ext uri="{FF2B5EF4-FFF2-40B4-BE49-F238E27FC236}">
                <a16:creationId xmlns:a16="http://schemas.microsoft.com/office/drawing/2014/main" id="{281C9F5A-AFB0-4627-BD8F-8D9FCB424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886" y="3357551"/>
            <a:ext cx="7837714" cy="2193736"/>
          </a:xfrm>
          <a:prstGeom prst="rect">
            <a:avLst/>
          </a:prstGeom>
        </p:spPr>
      </p:pic>
    </p:spTree>
    <p:extLst>
      <p:ext uri="{BB962C8B-B14F-4D97-AF65-F5344CB8AC3E}">
        <p14:creationId xmlns:p14="http://schemas.microsoft.com/office/powerpoint/2010/main" val="3533701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4879A5A4-0790-547F-305E-A5CA38FF4A78}"/>
                  </a:ext>
                </a:extLst>
              </p:cNvPr>
              <p:cNvSpPr>
                <a:spLocks noGrp="1"/>
              </p:cNvSpPr>
              <p:nvPr>
                <p:ph type="body" sz="quarter" idx="13"/>
              </p:nvPr>
            </p:nvSpPr>
            <p:spPr>
              <a:xfrm>
                <a:off x="360000" y="1608881"/>
                <a:ext cx="5855605" cy="4258518"/>
              </a:xfrm>
            </p:spPr>
            <p:txBody>
              <a:bodyPr/>
              <a:lstStyle/>
              <a:p>
                <a:pPr>
                  <a:buFont typeface="Wingdings" panose="05000000000000000000" pitchFamily="2" charset="2"/>
                  <a:buChar char="Ø"/>
                </a:pPr>
                <a:r>
                  <a:rPr lang="de-DE" dirty="0"/>
                  <a:t>P und PD-Regler liefern sehr ähnliche Ergebnisse</a:t>
                </a:r>
              </a:p>
              <a:p>
                <a:pPr>
                  <a:buFont typeface="Wingdings" panose="05000000000000000000" pitchFamily="2" charset="2"/>
                  <a:buChar char="Ø"/>
                </a:pPr>
                <a:endParaRPr lang="de-DE" dirty="0"/>
              </a:p>
              <a:p>
                <a:pPr>
                  <a:buFont typeface="Wingdings" panose="05000000000000000000" pitchFamily="2" charset="2"/>
                  <a:buChar char="Ø"/>
                </a:pPr>
                <a:r>
                  <a:rPr lang="de-DE" dirty="0"/>
                  <a:t>Sprungantwort für P-Regler und Sinusförmige Positionsvorgabe</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err="1"/>
                  <a:t>Große</a:t>
                </a:r>
                <a:r>
                  <a:rPr lang="en-US" dirty="0"/>
                  <a:t> </a:t>
                </a:r>
                <a:r>
                  <a:rPr lang="en-US" dirty="0" err="1"/>
                  <a:t>Werte</a:t>
                </a:r>
                <a:r>
                  <a:rPr lang="en-US" dirty="0"/>
                  <a:t> für den </a:t>
                </a:r>
                <a:r>
                  <a:rPr lang="en-US" dirty="0" err="1"/>
                  <a:t>Proportionalitätsfaktor</a:t>
                </a:r>
                <a:r>
                  <a:rPr lang="en-US" dirty="0"/>
                  <a:t>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oMath>
                </a14:m>
                <a:r>
                  <a:rPr lang="de-DE" dirty="0"/>
                  <a:t> führen zu instabilem schwingendem Verhalten</a:t>
                </a:r>
              </a:p>
              <a:p>
                <a:pPr>
                  <a:buFont typeface="Wingdings" panose="05000000000000000000" pitchFamily="2" charset="2"/>
                  <a:buChar char="Ø"/>
                </a:pPr>
                <a:endParaRPr lang="de-DE" dirty="0"/>
              </a:p>
              <a:p>
                <a:pPr>
                  <a:buFont typeface="Wingdings" panose="05000000000000000000" pitchFamily="2" charset="2"/>
                  <a:buChar char="Ø"/>
                </a:pPr>
                <a:r>
                  <a:rPr lang="de-DE" dirty="0"/>
                  <a:t>Amplitudendämpfung und Phasenverschiebung bei sinusförmiger Positionsvorgabe zu beobachten</a:t>
                </a:r>
              </a:p>
              <a:p>
                <a:pPr>
                  <a:buFont typeface="Wingdings" panose="05000000000000000000" pitchFamily="2" charset="2"/>
                  <a:buChar char="Ø"/>
                </a:pPr>
                <a:endParaRPr lang="de-DE" dirty="0"/>
              </a:p>
              <a:p>
                <a:pPr>
                  <a:buFont typeface="Wingdings" panose="05000000000000000000" pitchFamily="2" charset="2"/>
                  <a:buChar char="Ø"/>
                </a:pPr>
                <a:r>
                  <a:rPr lang="de-DE" dirty="0"/>
                  <a:t>Wahl: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r>
                      <a:rPr lang="de-DE" i="0" dirty="0" smtClean="0">
                        <a:latin typeface="Cambria Math" panose="02040503050406030204" pitchFamily="18" charset="0"/>
                      </a:rPr>
                      <m:t>=10</m:t>
                    </m:r>
                  </m:oMath>
                </a14:m>
                <a:r>
                  <a:rPr lang="de-DE" dirty="0"/>
                  <a:t> für den Streckzylinder</a:t>
                </a:r>
              </a:p>
            </p:txBody>
          </p:sp>
        </mc:Choice>
        <mc:Fallback xmlns="">
          <p:sp>
            <p:nvSpPr>
              <p:cNvPr id="2" name="Textplatzhalter 1">
                <a:extLst>
                  <a:ext uri="{FF2B5EF4-FFF2-40B4-BE49-F238E27FC236}">
                    <a16:creationId xmlns:a16="http://schemas.microsoft.com/office/drawing/2014/main" id="{4879A5A4-0790-547F-305E-A5CA38FF4A78}"/>
                  </a:ext>
                </a:extLst>
              </p:cNvPr>
              <p:cNvSpPr>
                <a:spLocks noGrp="1" noRot="1" noChangeAspect="1" noMove="1" noResize="1" noEditPoints="1" noAdjustHandles="1" noChangeArrowheads="1" noChangeShapeType="1" noTextEdit="1"/>
              </p:cNvSpPr>
              <p:nvPr>
                <p:ph type="body" sz="quarter" idx="13"/>
              </p:nvPr>
            </p:nvSpPr>
            <p:spPr>
              <a:xfrm>
                <a:off x="360000" y="1608881"/>
                <a:ext cx="5855605" cy="4258518"/>
              </a:xfrm>
              <a:blipFill>
                <a:blip r:embed="rId2"/>
                <a:stretch>
                  <a:fillRect l="-2185" t="-1862"/>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EFBDBDE3-2D43-CAD4-FBA7-A3B6CF7BC257}"/>
              </a:ext>
            </a:extLst>
          </p:cNvPr>
          <p:cNvSpPr>
            <a:spLocks noGrp="1"/>
          </p:cNvSpPr>
          <p:nvPr>
            <p:ph idx="1"/>
          </p:nvPr>
        </p:nvSpPr>
        <p:spPr>
          <a:xfrm>
            <a:off x="360000" y="1080281"/>
            <a:ext cx="4203035" cy="363035"/>
          </a:xfrm>
        </p:spPr>
        <p:txBody>
          <a:bodyPr/>
          <a:lstStyle/>
          <a:p>
            <a:r>
              <a:rPr lang="de-DE" dirty="0"/>
              <a:t>Positionsreglung</a:t>
            </a:r>
            <a:endParaRPr lang="en-US" dirty="0"/>
          </a:p>
        </p:txBody>
      </p:sp>
      <p:sp>
        <p:nvSpPr>
          <p:cNvPr id="4" name="Titel 3">
            <a:extLst>
              <a:ext uri="{FF2B5EF4-FFF2-40B4-BE49-F238E27FC236}">
                <a16:creationId xmlns:a16="http://schemas.microsoft.com/office/drawing/2014/main" id="{46445613-7704-55C6-7818-727A83B65607}"/>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0673BF7F-C6EA-30BC-3024-431AF0AA2428}"/>
              </a:ext>
            </a:extLst>
          </p:cNvPr>
          <p:cNvPicPr>
            <a:picLocks noChangeAspect="1"/>
          </p:cNvPicPr>
          <p:nvPr/>
        </p:nvPicPr>
        <p:blipFill>
          <a:blip r:embed="rId3"/>
          <a:stretch>
            <a:fillRect/>
          </a:stretch>
        </p:blipFill>
        <p:spPr>
          <a:xfrm>
            <a:off x="7882951" y="1080281"/>
            <a:ext cx="3215986" cy="2497999"/>
          </a:xfrm>
          <a:prstGeom prst="rect">
            <a:avLst/>
          </a:prstGeom>
        </p:spPr>
      </p:pic>
      <p:pic>
        <p:nvPicPr>
          <p:cNvPr id="8" name="Grafik 7">
            <a:extLst>
              <a:ext uri="{FF2B5EF4-FFF2-40B4-BE49-F238E27FC236}">
                <a16:creationId xmlns:a16="http://schemas.microsoft.com/office/drawing/2014/main" id="{08443516-BC5C-AA36-4744-EAE48DFE8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74" y="3472740"/>
            <a:ext cx="3061063" cy="2394659"/>
          </a:xfrm>
          <a:prstGeom prst="rect">
            <a:avLst/>
          </a:prstGeom>
        </p:spPr>
      </p:pic>
    </p:spTree>
    <p:extLst>
      <p:ext uri="{BB962C8B-B14F-4D97-AF65-F5344CB8AC3E}">
        <p14:creationId xmlns:p14="http://schemas.microsoft.com/office/powerpoint/2010/main" val="23649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87A40409-9CA4-3CE0-6EF4-94C83CAC2F3C}"/>
                  </a:ext>
                </a:extLst>
              </p:cNvPr>
              <p:cNvSpPr>
                <a:spLocks noGrp="1"/>
              </p:cNvSpPr>
              <p:nvPr>
                <p:ph type="body" sz="quarter" idx="13"/>
              </p:nvPr>
            </p:nvSpPr>
            <p:spPr/>
            <p:txBody>
              <a:bodyPr/>
              <a:lstStyle/>
              <a:p>
                <a:pPr>
                  <a:buFont typeface="Wingdings" panose="05000000000000000000" pitchFamily="2" charset="2"/>
                  <a:buChar char="Ø"/>
                </a:pPr>
                <a:r>
                  <a:rPr lang="de-DE" dirty="0"/>
                  <a:t>Sprungantwort für P-Regler zeigt für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gute Ergebnisse</a:t>
                </a:r>
              </a:p>
              <a:p>
                <a:pPr>
                  <a:buFont typeface="Wingdings" panose="05000000000000000000" pitchFamily="2" charset="2"/>
                  <a:buChar char="Ø"/>
                </a:pPr>
                <a:r>
                  <a:rPr lang="de-DE" dirty="0"/>
                  <a:t>PD-Regler mit Proportionalitätsfaktor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de-DE" dirty="0"/>
              </a:p>
              <a:p>
                <a:pPr>
                  <a:buFont typeface="Wingdings" panose="05000000000000000000" pitchFamily="2" charset="2"/>
                  <a:buChar char="Ø"/>
                </a:pPr>
                <a:r>
                  <a:rPr lang="de-DE" dirty="0"/>
                  <a:t>Sinusförmige Geschwindigkeitsvorgabe zeigt für P-Regler instabiles Verhalten</a:t>
                </a:r>
              </a:p>
              <a:p>
                <a:pPr>
                  <a:buFont typeface="Wingdings" panose="05000000000000000000" pitchFamily="2" charset="2"/>
                  <a:buChar char="Ø"/>
                </a:pPr>
                <a:r>
                  <a:rPr lang="en-US" dirty="0"/>
                  <a:t>PD- </a:t>
                </a:r>
                <a:r>
                  <a:rPr lang="en-US" dirty="0" err="1"/>
                  <a:t>Regler</a:t>
                </a:r>
                <a:r>
                  <a:rPr lang="en-US" dirty="0"/>
                  <a:t> die </a:t>
                </a:r>
                <a:r>
                  <a:rPr lang="en-US" dirty="0" err="1"/>
                  <a:t>bessere</a:t>
                </a:r>
                <a:r>
                  <a:rPr lang="en-US" dirty="0"/>
                  <a:t> Wahl </a:t>
                </a:r>
                <a:r>
                  <a:rPr lang="en-US" dirty="0" err="1"/>
                  <a:t>mit</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en-US" dirty="0"/>
              </a:p>
              <a:p>
                <a:pPr>
                  <a:buFont typeface="Wingdings" panose="05000000000000000000" pitchFamily="2" charset="2"/>
                  <a:buChar char="Ø"/>
                </a:pPr>
                <a:endParaRPr lang="de-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87A40409-9CA4-3CE0-6EF4-94C83CAC2F3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1115" t="-1747"/>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04193080-D2E7-BE20-05C6-64691031E8E5}"/>
              </a:ext>
            </a:extLst>
          </p:cNvPr>
          <p:cNvSpPr>
            <a:spLocks noGrp="1"/>
          </p:cNvSpPr>
          <p:nvPr>
            <p:ph idx="1"/>
          </p:nvPr>
        </p:nvSpPr>
        <p:spPr/>
        <p:txBody>
          <a:bodyPr/>
          <a:lstStyle/>
          <a:p>
            <a:r>
              <a:rPr lang="de-DE" dirty="0"/>
              <a:t>Geschwindigkeitsreglung</a:t>
            </a:r>
            <a:endParaRPr lang="en-US" dirty="0"/>
          </a:p>
        </p:txBody>
      </p:sp>
      <p:sp>
        <p:nvSpPr>
          <p:cNvPr id="4" name="Titel 3">
            <a:extLst>
              <a:ext uri="{FF2B5EF4-FFF2-40B4-BE49-F238E27FC236}">
                <a16:creationId xmlns:a16="http://schemas.microsoft.com/office/drawing/2014/main" id="{485FCC5B-30CC-3819-2927-60C5D1594E34}"/>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5C225442-0F6B-7620-0B74-4A230B6B9101}"/>
              </a:ext>
            </a:extLst>
          </p:cNvPr>
          <p:cNvPicPr>
            <a:picLocks noChangeAspect="1"/>
          </p:cNvPicPr>
          <p:nvPr/>
        </p:nvPicPr>
        <p:blipFill>
          <a:blip r:embed="rId3"/>
          <a:stretch>
            <a:fillRect/>
          </a:stretch>
        </p:blipFill>
        <p:spPr>
          <a:xfrm>
            <a:off x="670125" y="3301032"/>
            <a:ext cx="3358457" cy="2566368"/>
          </a:xfrm>
          <a:prstGeom prst="rect">
            <a:avLst/>
          </a:prstGeom>
        </p:spPr>
      </p:pic>
      <p:pic>
        <p:nvPicPr>
          <p:cNvPr id="8" name="Grafik 7">
            <a:extLst>
              <a:ext uri="{FF2B5EF4-FFF2-40B4-BE49-F238E27FC236}">
                <a16:creationId xmlns:a16="http://schemas.microsoft.com/office/drawing/2014/main" id="{BA2EC846-38C3-504F-08A3-783419432D5A}"/>
              </a:ext>
            </a:extLst>
          </p:cNvPr>
          <p:cNvPicPr>
            <a:picLocks noChangeAspect="1"/>
          </p:cNvPicPr>
          <p:nvPr/>
        </p:nvPicPr>
        <p:blipFill>
          <a:blip r:embed="rId4"/>
          <a:stretch>
            <a:fillRect/>
          </a:stretch>
        </p:blipFill>
        <p:spPr>
          <a:xfrm>
            <a:off x="4435880" y="3301032"/>
            <a:ext cx="3320239" cy="2566368"/>
          </a:xfrm>
          <a:prstGeom prst="rect">
            <a:avLst/>
          </a:prstGeom>
        </p:spPr>
      </p:pic>
      <p:pic>
        <p:nvPicPr>
          <p:cNvPr id="5" name="Grafik 4" descr="Ein Bild, das Text, Diagramm, Reihe, Screenshot enthält.&#10;&#10;Automatisch generierte Beschreibung">
            <a:extLst>
              <a:ext uri="{FF2B5EF4-FFF2-40B4-BE49-F238E27FC236}">
                <a16:creationId xmlns:a16="http://schemas.microsoft.com/office/drawing/2014/main" id="{DA370969-4927-85B1-0283-404ED35F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3417" y="3301032"/>
            <a:ext cx="3336345" cy="2609296"/>
          </a:xfrm>
          <a:prstGeom prst="rect">
            <a:avLst/>
          </a:prstGeom>
        </p:spPr>
      </p:pic>
    </p:spTree>
    <p:extLst>
      <p:ext uri="{BB962C8B-B14F-4D97-AF65-F5344CB8AC3E}">
        <p14:creationId xmlns:p14="http://schemas.microsoft.com/office/powerpoint/2010/main" val="2049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581BFC0-454D-9FF2-2632-5AC3A160FAF0}"/>
              </a:ext>
            </a:extLst>
          </p:cNvPr>
          <p:cNvSpPr>
            <a:spLocks noGrp="1"/>
          </p:cNvSpPr>
          <p:nvPr>
            <p:ph type="body" sz="quarter" idx="13"/>
          </p:nvPr>
        </p:nvSpPr>
        <p:spPr>
          <a:xfrm>
            <a:off x="360000" y="1684800"/>
            <a:ext cx="5242941" cy="4021202"/>
          </a:xfrm>
        </p:spPr>
        <p:txBody>
          <a:bodyPr/>
          <a:lstStyle/>
          <a:p>
            <a:pPr>
              <a:buFont typeface="Wingdings" panose="05000000000000000000" pitchFamily="2" charset="2"/>
              <a:buChar char="Ø"/>
            </a:pPr>
            <a:r>
              <a:rPr lang="de-DE" dirty="0"/>
              <a:t>Implementierung eines hydraulischen Systems nach den Grundlagen der Hydraulik</a:t>
            </a:r>
          </a:p>
          <a:p>
            <a:pPr lvl="1">
              <a:buFont typeface="Wingdings" panose="05000000000000000000" pitchFamily="2" charset="2"/>
              <a:buChar char="Ø"/>
            </a:pPr>
            <a:r>
              <a:rPr lang="de-DE" dirty="0"/>
              <a:t>Eigenschaften des Hydraulikmediums</a:t>
            </a:r>
          </a:p>
          <a:p>
            <a:pPr lvl="1">
              <a:buFont typeface="Wingdings" panose="05000000000000000000" pitchFamily="2" charset="2"/>
              <a:buChar char="Ø"/>
            </a:pPr>
            <a:r>
              <a:rPr lang="de-DE" dirty="0" err="1"/>
              <a:t>Reibunsgkraft</a:t>
            </a:r>
            <a:endParaRPr lang="de-DE" dirty="0"/>
          </a:p>
          <a:p>
            <a:pPr lvl="1">
              <a:buFont typeface="Wingdings" panose="05000000000000000000" pitchFamily="2" charset="2"/>
              <a:buChar char="Ø"/>
            </a:pPr>
            <a:r>
              <a:rPr lang="de-DE" dirty="0"/>
              <a:t>Leckströme</a:t>
            </a:r>
          </a:p>
          <a:p>
            <a:pPr marL="215900" lvl="1" indent="0">
              <a:buNone/>
            </a:pPr>
            <a:endParaRPr lang="de-DE" dirty="0"/>
          </a:p>
          <a:p>
            <a:pPr>
              <a:buFont typeface="Wingdings" panose="05000000000000000000" pitchFamily="2" charset="2"/>
              <a:buChar char="Ø"/>
            </a:pPr>
            <a:r>
              <a:rPr lang="de-DE" dirty="0" err="1"/>
              <a:t>LuGre</a:t>
            </a:r>
            <a:r>
              <a:rPr lang="de-DE" dirty="0"/>
              <a:t> und </a:t>
            </a:r>
            <a:r>
              <a:rPr lang="de-DE" dirty="0" err="1"/>
              <a:t>SteadyState</a:t>
            </a:r>
            <a:r>
              <a:rPr lang="de-DE" dirty="0"/>
              <a:t> Reibungsmodell analysiert</a:t>
            </a:r>
          </a:p>
          <a:p>
            <a:pPr marL="0" indent="0">
              <a:buNone/>
            </a:pPr>
            <a:endParaRPr lang="de-DE" dirty="0"/>
          </a:p>
          <a:p>
            <a:pPr>
              <a:buFont typeface="Wingdings" panose="05000000000000000000" pitchFamily="2" charset="2"/>
              <a:buChar char="Ø"/>
            </a:pPr>
            <a:r>
              <a:rPr lang="de-DE" dirty="0"/>
              <a:t>Validierung durch Anwendung der implementierten Hydraulik in ein einfaches Modell und dem Harvester </a:t>
            </a:r>
            <a:r>
              <a:rPr lang="de-DE" dirty="0" err="1"/>
              <a:t>MKRan</a:t>
            </a:r>
            <a:r>
              <a:rPr lang="de-DE" dirty="0"/>
              <a:t>-Modell mittels </a:t>
            </a:r>
            <a:r>
              <a:rPr lang="de-DE" dirty="0" err="1"/>
              <a:t>Simscape</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Anwendung von P und PD-Reglern zur Position und Geschwindigkeitsansteuerung</a:t>
            </a:r>
            <a:endParaRPr lang="en-US" dirty="0"/>
          </a:p>
        </p:txBody>
      </p:sp>
      <p:sp>
        <p:nvSpPr>
          <p:cNvPr id="3" name="Inhaltsplatzhalter 2">
            <a:extLst>
              <a:ext uri="{FF2B5EF4-FFF2-40B4-BE49-F238E27FC236}">
                <a16:creationId xmlns:a16="http://schemas.microsoft.com/office/drawing/2014/main" id="{A7464202-AFC4-BE94-E80D-6D36D1F75C9F}"/>
              </a:ext>
            </a:extLst>
          </p:cNvPr>
          <p:cNvSpPr>
            <a:spLocks noGrp="1"/>
          </p:cNvSpPr>
          <p:nvPr>
            <p:ph idx="1"/>
          </p:nvPr>
        </p:nvSpPr>
        <p:spPr>
          <a:xfrm>
            <a:off x="360000" y="1151999"/>
            <a:ext cx="5242941" cy="355253"/>
          </a:xfrm>
        </p:spPr>
        <p:txBody>
          <a:bodyPr/>
          <a:lstStyle/>
          <a:p>
            <a:r>
              <a:rPr lang="de-DE" dirty="0"/>
              <a:t>Zusammenfassung</a:t>
            </a:r>
            <a:endParaRPr lang="en-US" dirty="0"/>
          </a:p>
        </p:txBody>
      </p:sp>
      <p:sp>
        <p:nvSpPr>
          <p:cNvPr id="4" name="Titel 3">
            <a:extLst>
              <a:ext uri="{FF2B5EF4-FFF2-40B4-BE49-F238E27FC236}">
                <a16:creationId xmlns:a16="http://schemas.microsoft.com/office/drawing/2014/main" id="{03B2BBEA-7F3A-FDBF-B95F-AC7F201D92F5}"/>
              </a:ext>
            </a:extLst>
          </p:cNvPr>
          <p:cNvSpPr>
            <a:spLocks noGrp="1"/>
          </p:cNvSpPr>
          <p:nvPr>
            <p:ph type="title"/>
          </p:nvPr>
        </p:nvSpPr>
        <p:spPr/>
        <p:txBody>
          <a:bodyPr/>
          <a:lstStyle/>
          <a:p>
            <a:r>
              <a:rPr lang="de-DE" dirty="0"/>
              <a:t>Zusammenfassung</a:t>
            </a:r>
            <a:endParaRPr lang="en-US" dirty="0"/>
          </a:p>
        </p:txBody>
      </p:sp>
      <p:sp>
        <p:nvSpPr>
          <p:cNvPr id="5" name="Textplatzhalter 1">
            <a:extLst>
              <a:ext uri="{FF2B5EF4-FFF2-40B4-BE49-F238E27FC236}">
                <a16:creationId xmlns:a16="http://schemas.microsoft.com/office/drawing/2014/main" id="{2E810376-1D86-E3D4-29A3-657428A225B5}"/>
              </a:ext>
            </a:extLst>
          </p:cNvPr>
          <p:cNvSpPr txBox="1">
            <a:spLocks/>
          </p:cNvSpPr>
          <p:nvPr/>
        </p:nvSpPr>
        <p:spPr>
          <a:xfrm>
            <a:off x="6096000" y="1684800"/>
            <a:ext cx="5748000" cy="29682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Modellierung einer alternativen Hydraulikpumpe als Volumenstromquelle parallel zu einem Druckbegrenzungsventil</a:t>
            </a:r>
            <a:endParaRPr lang="en-US" dirty="0"/>
          </a:p>
          <a:p>
            <a:pPr>
              <a:buFont typeface="Wingdings" panose="05000000000000000000" pitchFamily="2" charset="2"/>
              <a:buChar char="Ø"/>
            </a:pPr>
            <a:endParaRPr lang="de-DE" dirty="0"/>
          </a:p>
          <a:p>
            <a:pPr>
              <a:buFont typeface="Wingdings" panose="05000000000000000000" pitchFamily="2" charset="2"/>
              <a:buChar char="Ø"/>
            </a:pPr>
            <a:r>
              <a:rPr lang="de-DE" dirty="0"/>
              <a:t>Analyse von alternativen Reglungsmethoden</a:t>
            </a:r>
          </a:p>
          <a:p>
            <a:pPr>
              <a:buFont typeface="Wingdings" panose="05000000000000000000" pitchFamily="2" charset="2"/>
              <a:buChar char="Ø"/>
            </a:pPr>
            <a:endParaRPr lang="de-DE" dirty="0"/>
          </a:p>
          <a:p>
            <a:pPr>
              <a:buFont typeface="Wingdings" panose="05000000000000000000" pitchFamily="2" charset="2"/>
              <a:buChar char="Ø"/>
            </a:pPr>
            <a:r>
              <a:rPr lang="de-DE" dirty="0"/>
              <a:t>Berechnungsmodell für die Parameterbestimmung des Reibungsmodells</a:t>
            </a:r>
          </a:p>
        </p:txBody>
      </p:sp>
      <p:sp>
        <p:nvSpPr>
          <p:cNvPr id="6" name="Inhaltsplatzhalter 2">
            <a:extLst>
              <a:ext uri="{FF2B5EF4-FFF2-40B4-BE49-F238E27FC236}">
                <a16:creationId xmlns:a16="http://schemas.microsoft.com/office/drawing/2014/main" id="{45B4757A-891C-89DC-9DC4-72C20B2693D8}"/>
              </a:ext>
            </a:extLst>
          </p:cNvPr>
          <p:cNvSpPr txBox="1">
            <a:spLocks/>
          </p:cNvSpPr>
          <p:nvPr/>
        </p:nvSpPr>
        <p:spPr>
          <a:xfrm>
            <a:off x="6096000" y="1150112"/>
            <a:ext cx="5242941" cy="35525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Ausblick</a:t>
            </a:r>
            <a:endParaRPr lang="en-US" dirty="0"/>
          </a:p>
        </p:txBody>
      </p:sp>
    </p:spTree>
    <p:extLst>
      <p:ext uri="{BB962C8B-B14F-4D97-AF65-F5344CB8AC3E}">
        <p14:creationId xmlns:p14="http://schemas.microsoft.com/office/powerpoint/2010/main" val="1602884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FC13204-11C3-1583-57C6-E6A0155E1424}"/>
              </a:ext>
            </a:extLst>
          </p:cNvPr>
          <p:cNvSpPr>
            <a:spLocks noGrp="1"/>
          </p:cNvSpPr>
          <p:nvPr>
            <p:ph type="ctrTitle"/>
          </p:nvPr>
        </p:nvSpPr>
        <p:spPr/>
        <p:txBody>
          <a:bodyPr/>
          <a:lstStyle/>
          <a:p>
            <a:r>
              <a:rPr lang="de-DE" dirty="0"/>
              <a:t>Vielen Dank für Ihre Aufmerksamkeit!</a:t>
            </a:r>
            <a:endParaRPr lang="en-US" dirty="0"/>
          </a:p>
        </p:txBody>
      </p:sp>
      <p:sp>
        <p:nvSpPr>
          <p:cNvPr id="8" name="Untertitel 7">
            <a:extLst>
              <a:ext uri="{FF2B5EF4-FFF2-40B4-BE49-F238E27FC236}">
                <a16:creationId xmlns:a16="http://schemas.microsoft.com/office/drawing/2014/main" id="{F4B7768C-620E-3F78-ABF9-9EA9B87A8CA5}"/>
              </a:ext>
            </a:extLst>
          </p:cNvPr>
          <p:cNvSpPr>
            <a:spLocks noGrp="1"/>
          </p:cNvSpPr>
          <p:nvPr>
            <p:ph type="subTitle" idx="1"/>
          </p:nvPr>
        </p:nvSpPr>
        <p:spPr/>
        <p:txBody>
          <a:bodyPr/>
          <a:lstStyle/>
          <a:p>
            <a:endParaRPr lang="en-US" dirty="0"/>
          </a:p>
        </p:txBody>
      </p:sp>
      <p:pic>
        <p:nvPicPr>
          <p:cNvPr id="3" name="Grafik 2" descr="Ein Bild, das Text, Diagramm, Plan, technische Zeichnung enthält.&#10;&#10;Automatisch generierte Beschreibung">
            <a:extLst>
              <a:ext uri="{FF2B5EF4-FFF2-40B4-BE49-F238E27FC236}">
                <a16:creationId xmlns:a16="http://schemas.microsoft.com/office/drawing/2014/main" id="{FAD1B276-FF6A-CB3E-34B2-8B05D8EB1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204" y="219932"/>
            <a:ext cx="5458774" cy="4271067"/>
          </a:xfrm>
          <a:prstGeom prst="rect">
            <a:avLst/>
          </a:prstGeom>
        </p:spPr>
      </p:pic>
    </p:spTree>
    <p:extLst>
      <p:ext uri="{BB962C8B-B14F-4D97-AF65-F5344CB8AC3E}">
        <p14:creationId xmlns:p14="http://schemas.microsoft.com/office/powerpoint/2010/main" val="3837921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2916B2-41A8-4085-8159-45456BD77779}"/>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E43CB247-304E-DE39-F594-9F65D9E3060E}"/>
              </a:ext>
            </a:extLst>
          </p:cNvPr>
          <p:cNvSpPr>
            <a:spLocks noGrp="1"/>
          </p:cNvSpPr>
          <p:nvPr>
            <p:ph type="subTitle" idx="1"/>
          </p:nvPr>
        </p:nvSpPr>
        <p:spPr/>
        <p:txBody>
          <a:bodyPr/>
          <a:lstStyle/>
          <a:p>
            <a:endParaRPr lang="en-US"/>
          </a:p>
        </p:txBody>
      </p:sp>
      <p:pic>
        <p:nvPicPr>
          <p:cNvPr id="4" name="Grafik 3" descr="Ein Bild, das Text, Diagramm, Reihe, Zahl enthält.&#10;&#10;Automatisch generierte Beschreibung">
            <a:extLst>
              <a:ext uri="{FF2B5EF4-FFF2-40B4-BE49-F238E27FC236}">
                <a16:creationId xmlns:a16="http://schemas.microsoft.com/office/drawing/2014/main" id="{1279F527-8BB4-5FE3-9DBB-7940F2153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973" y="715264"/>
            <a:ext cx="3960260" cy="3032955"/>
          </a:xfrm>
          <a:prstGeom prst="rect">
            <a:avLst/>
          </a:prstGeom>
        </p:spPr>
      </p:pic>
      <p:pic>
        <p:nvPicPr>
          <p:cNvPr id="5" name="Grafik 4" descr="Ein Bild, das Text, Reihe, Diagramm, Quittung enthält.&#10;&#10;Automatisch generierte Beschreibung">
            <a:extLst>
              <a:ext uri="{FF2B5EF4-FFF2-40B4-BE49-F238E27FC236}">
                <a16:creationId xmlns:a16="http://schemas.microsoft.com/office/drawing/2014/main" id="{329A7E2E-2A77-F74C-F241-E49CC96FE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64" y="911494"/>
            <a:ext cx="4544849" cy="2640493"/>
          </a:xfrm>
          <a:prstGeom prst="rect">
            <a:avLst/>
          </a:prstGeom>
        </p:spPr>
      </p:pic>
    </p:spTree>
    <p:extLst>
      <p:ext uri="{BB962C8B-B14F-4D97-AF65-F5344CB8AC3E}">
        <p14:creationId xmlns:p14="http://schemas.microsoft.com/office/powerpoint/2010/main" val="2518654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platzhalter 6">
                <a:extLst>
                  <a:ext uri="{FF2B5EF4-FFF2-40B4-BE49-F238E27FC236}">
                    <a16:creationId xmlns:a16="http://schemas.microsoft.com/office/drawing/2014/main" id="{C48DE4D9-947A-DAAF-0139-84ACC5A6F438}"/>
                  </a:ext>
                </a:extLst>
              </p:cNvPr>
              <p:cNvSpPr>
                <a:spLocks noGrp="1"/>
              </p:cNvSpPr>
              <p:nvPr>
                <p:ph type="body" sz="quarter" idx="13"/>
              </p:nvPr>
            </p:nvSpPr>
            <p:spPr>
              <a:xfrm>
                <a:off x="360000" y="1684800"/>
                <a:ext cx="6748720" cy="4182600"/>
              </a:xfrm>
            </p:spPr>
            <p:txBody>
              <a:bodyPr/>
              <a:lstStyle/>
              <a:p>
                <a:pPr>
                  <a:buFont typeface="Wingdings" panose="05000000000000000000" pitchFamily="2" charset="2"/>
                  <a:buChar char="Ø"/>
                </a:pPr>
                <a:r>
                  <a:rPr lang="de-DE" dirty="0"/>
                  <a:t>Maß für die Fließfähigkeit bzw. den Fließwiderstand einer Flüssigkeit	</a:t>
                </a:r>
              </a:p>
              <a:p>
                <a:pPr lvl="1">
                  <a:buFont typeface="Wingdings" panose="05000000000000000000" pitchFamily="2" charset="2"/>
                  <a:buChar char="Ø"/>
                </a:pPr>
                <a:r>
                  <a:rPr lang="de-DE" dirty="0"/>
                  <a:t>Dickflüssige Öle haben eine hohe Viskosität</a:t>
                </a:r>
              </a:p>
              <a:p>
                <a:pPr lvl="1">
                  <a:buFont typeface="Wingdings" panose="05000000000000000000" pitchFamily="2" charset="2"/>
                  <a:buChar char="Ø"/>
                </a:pPr>
                <a:r>
                  <a:rPr lang="de-DE" dirty="0"/>
                  <a:t>Dünnflüssige Öle haben eine geringe Viskosität</a:t>
                </a:r>
              </a:p>
              <a:p>
                <a:pPr lvl="1">
                  <a:buFont typeface="Wingdings" panose="05000000000000000000" pitchFamily="2" charset="2"/>
                  <a:buChar char="Ø"/>
                </a:pPr>
                <a:endParaRPr lang="de-DE" dirty="0"/>
              </a:p>
              <a:p>
                <a:pPr lvl="1">
                  <a:buFont typeface="Wingdings" panose="05000000000000000000" pitchFamily="2" charset="2"/>
                  <a:buChar char="Ø"/>
                </a:pPr>
                <a:endParaRPr lang="de-DE" dirty="0"/>
              </a:p>
              <a:p>
                <a:pPr>
                  <a:buFont typeface="Wingdings" panose="05000000000000000000" pitchFamily="2" charset="2"/>
                  <a:buChar char="Ø"/>
                </a:pPr>
                <a:r>
                  <a:rPr lang="de-DE" dirty="0"/>
                  <a:t>Definition: dynamische Viskosität</a:t>
                </a:r>
                <a:r>
                  <a:rPr lang="en-US" dirty="0"/>
                  <a:t> </a:t>
                </a:r>
                <a14:m>
                  <m:oMath xmlns:m="http://schemas.openxmlformats.org/officeDocument/2006/math">
                    <m:r>
                      <a:rPr lang="en-US" i="1" dirty="0">
                        <a:latin typeface="Cambria Math" panose="02040503050406030204" pitchFamily="18" charset="0"/>
                      </a:rPr>
                      <m:t>𝜂</m:t>
                    </m:r>
                    <m:r>
                      <a:rPr lang="en-US" i="1" dirty="0">
                        <a:latin typeface="Cambria Math" panose="02040503050406030204" pitchFamily="18" charset="0"/>
                      </a:rPr>
                      <m:t> </m:t>
                    </m:r>
                  </m:oMath>
                </a14:m>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Schubspannung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𝜏</m:t>
                        </m:r>
                      </m:e>
                      <m:sub>
                        <m:r>
                          <a:rPr lang="en-US" i="1" dirty="0">
                            <a:latin typeface="Cambria Math" panose="02040503050406030204" pitchFamily="18" charset="0"/>
                          </a:rPr>
                          <m:t>𝑥𝑦</m:t>
                        </m:r>
                      </m:sub>
                    </m:sSub>
                    <m:r>
                      <a:rPr lang="en-US" i="1" dirty="0">
                        <a:latin typeface="Cambria Math" panose="02040503050406030204" pitchFamily="18" charset="0"/>
                      </a:rPr>
                      <m:t> </m:t>
                    </m:r>
                  </m:oMath>
                </a14:m>
                <a:r>
                  <a:rPr lang="de-DE" dirty="0"/>
                  <a:t>zwischen zwei benachbarten Flüssigkeiten in x-Richtung</a:t>
                </a:r>
              </a:p>
            </p:txBody>
          </p:sp>
        </mc:Choice>
        <mc:Fallback xmlns="">
          <p:sp>
            <p:nvSpPr>
              <p:cNvPr id="7" name="Textplatzhalter 6">
                <a:extLst>
                  <a:ext uri="{FF2B5EF4-FFF2-40B4-BE49-F238E27FC236}">
                    <a16:creationId xmlns:a16="http://schemas.microsoft.com/office/drawing/2014/main" id="{C48DE4D9-947A-DAAF-0139-84ACC5A6F438}"/>
                  </a:ext>
                </a:extLst>
              </p:cNvPr>
              <p:cNvSpPr>
                <a:spLocks noGrp="1" noRot="1" noChangeAspect="1" noMove="1" noResize="1" noEditPoints="1" noAdjustHandles="1" noChangeArrowheads="1" noChangeShapeType="1" noTextEdit="1"/>
              </p:cNvSpPr>
              <p:nvPr>
                <p:ph type="body" sz="quarter" idx="13"/>
              </p:nvPr>
            </p:nvSpPr>
            <p:spPr>
              <a:xfrm>
                <a:off x="360000" y="1684800"/>
                <a:ext cx="6748720" cy="4182600"/>
              </a:xfrm>
              <a:blipFill>
                <a:blip r:embed="rId3"/>
                <a:stretch>
                  <a:fillRect l="-1897" t="-1892"/>
                </a:stretch>
              </a:blipFill>
            </p:spPr>
            <p:txBody>
              <a:bodyPr/>
              <a:lstStyle/>
              <a:p>
                <a:r>
                  <a:rPr lang="en-US">
                    <a:noFill/>
                  </a:rPr>
                  <a:t> </a:t>
                </a:r>
              </a:p>
            </p:txBody>
          </p:sp>
        </mc:Fallback>
      </mc:AlternateContent>
      <p:sp>
        <p:nvSpPr>
          <p:cNvPr id="6" name="Inhaltsplatzhalter 5">
            <a:extLst>
              <a:ext uri="{FF2B5EF4-FFF2-40B4-BE49-F238E27FC236}">
                <a16:creationId xmlns:a16="http://schemas.microsoft.com/office/drawing/2014/main" id="{740FA3C2-018B-08D7-6C02-D346291E29B5}"/>
              </a:ext>
            </a:extLst>
          </p:cNvPr>
          <p:cNvSpPr>
            <a:spLocks noGrp="1"/>
          </p:cNvSpPr>
          <p:nvPr>
            <p:ph idx="1"/>
          </p:nvPr>
        </p:nvSpPr>
        <p:spPr/>
        <p:txBody>
          <a:bodyPr/>
          <a:lstStyle/>
          <a:p>
            <a:r>
              <a:rPr lang="de-DE" dirty="0"/>
              <a:t>Eigenschaften des Hydraulikmediums - Viskosität</a:t>
            </a:r>
            <a:endParaRPr lang="en-US" dirty="0"/>
          </a:p>
        </p:txBody>
      </p:sp>
      <p:sp>
        <p:nvSpPr>
          <p:cNvPr id="5" name="Titel 4">
            <a:extLst>
              <a:ext uri="{FF2B5EF4-FFF2-40B4-BE49-F238E27FC236}">
                <a16:creationId xmlns:a16="http://schemas.microsoft.com/office/drawing/2014/main" id="{B5925634-2C82-5BF9-5FBA-1CF8BCE67465}"/>
              </a:ext>
            </a:extLst>
          </p:cNvPr>
          <p:cNvSpPr>
            <a:spLocks noGrp="1"/>
          </p:cNvSpPr>
          <p:nvPr>
            <p:ph type="title"/>
          </p:nvPr>
        </p:nvSpPr>
        <p:spPr/>
        <p:txBody>
          <a:bodyPr/>
          <a:lstStyle/>
          <a:p>
            <a:r>
              <a:rPr lang="de-DE" dirty="0"/>
              <a:t>Grundlagen der Hydraulik</a:t>
            </a:r>
            <a:endParaRPr lang="en-US" dirty="0"/>
          </a:p>
        </p:txBody>
      </p:sp>
      <p:pic>
        <p:nvPicPr>
          <p:cNvPr id="9" name="Grafik 8" descr="Ein Bild, das Reihe, Diagramm, Entwurf, Zeichnung enthält.&#10;&#10;Automatisch generierte Beschreibung">
            <a:extLst>
              <a:ext uri="{FF2B5EF4-FFF2-40B4-BE49-F238E27FC236}">
                <a16:creationId xmlns:a16="http://schemas.microsoft.com/office/drawing/2014/main" id="{118619B8-7C49-8F63-B75C-1759B5629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720" y="665593"/>
            <a:ext cx="4651765" cy="2038414"/>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30A6A83F-1DD3-21CF-AFD6-CA51A0562F3C}"/>
                  </a:ext>
                </a:extLst>
              </p:cNvPr>
              <p:cNvSpPr txBox="1"/>
              <p:nvPr/>
            </p:nvSpPr>
            <p:spPr>
              <a:xfrm>
                <a:off x="2227839" y="3601720"/>
                <a:ext cx="1770485" cy="764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𝜏</m:t>
                          </m:r>
                        </m:e>
                        <m:sub>
                          <m:r>
                            <a:rPr lang="en-US" sz="2400" i="1" dirty="0">
                              <a:latin typeface="Cambria Math" panose="02040503050406030204" pitchFamily="18" charset="0"/>
                            </a:rPr>
                            <m:t>𝑥𝑦</m:t>
                          </m:r>
                        </m:sub>
                      </m:sSub>
                      <m:r>
                        <a:rPr lang="en-US" sz="2400" i="0" dirty="0">
                          <a:latin typeface="Cambria Math" panose="02040503050406030204" pitchFamily="18" charset="0"/>
                        </a:rPr>
                        <m:t>=</m:t>
                      </m:r>
                      <m:r>
                        <a:rPr lang="en-US" sz="2400" i="1" dirty="0">
                          <a:latin typeface="Cambria Math" panose="02040503050406030204" pitchFamily="18" charset="0"/>
                        </a:rPr>
                        <m:t>𝜂</m:t>
                      </m:r>
                      <m:r>
                        <a:rPr lang="en-US" sz="2400" i="0" dirty="0">
                          <a:latin typeface="Cambria Math" panose="02040503050406030204" pitchFamily="18" charset="0"/>
                        </a:rPr>
                        <m:t>⋅</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ⅆ</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𝑣</m:t>
                              </m:r>
                            </m:e>
                            <m:sub>
                              <m:r>
                                <a:rPr lang="en-US" sz="2400" i="1" dirty="0">
                                  <a:latin typeface="Cambria Math" panose="02040503050406030204" pitchFamily="18" charset="0"/>
                                </a:rPr>
                                <m:t>𝑥</m:t>
                              </m:r>
                            </m:sub>
                          </m:sSub>
                        </m:num>
                        <m:den>
                          <m:r>
                            <a:rPr lang="en-US" sz="2400" i="0" dirty="0">
                              <a:latin typeface="Cambria Math" panose="02040503050406030204" pitchFamily="18" charset="0"/>
                            </a:rPr>
                            <m:t>ⅆ</m:t>
                          </m:r>
                          <m:r>
                            <a:rPr lang="en-US" sz="2400" i="1" dirty="0">
                              <a:latin typeface="Cambria Math" panose="02040503050406030204" pitchFamily="18" charset="0"/>
                            </a:rPr>
                            <m:t>𝑦</m:t>
                          </m:r>
                        </m:den>
                      </m:f>
                    </m:oMath>
                  </m:oMathPara>
                </a14:m>
                <a:endParaRPr lang="en-US" sz="2400"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30A6A83F-1DD3-21CF-AFD6-CA51A0562F3C}"/>
                  </a:ext>
                </a:extLst>
              </p:cNvPr>
              <p:cNvSpPr txBox="1">
                <a:spLocks noRot="1" noChangeAspect="1" noMove="1" noResize="1" noEditPoints="1" noAdjustHandles="1" noChangeArrowheads="1" noChangeShapeType="1" noTextEdit="1"/>
              </p:cNvSpPr>
              <p:nvPr/>
            </p:nvSpPr>
            <p:spPr>
              <a:xfrm>
                <a:off x="2227839" y="3601720"/>
                <a:ext cx="1770485" cy="76450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0981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40ACA44-2B6B-C661-F7F5-F63D7F72BF5D}"/>
              </a:ext>
            </a:extLst>
          </p:cNvPr>
          <p:cNvSpPr>
            <a:spLocks noGrp="1"/>
          </p:cNvSpPr>
          <p:nvPr>
            <p:ph type="body" sz="quarter" idx="13"/>
          </p:nvPr>
        </p:nvSpPr>
        <p:spPr/>
        <p:txBody>
          <a:bodyPr/>
          <a:lstStyle/>
          <a:p>
            <a:pPr>
              <a:buFont typeface="Wingdings" panose="05000000000000000000" pitchFamily="2" charset="2"/>
              <a:buChar char="Ø"/>
            </a:pPr>
            <a:r>
              <a:rPr lang="de-DE" dirty="0"/>
              <a:t>Parametereingabe durch Benutzer</a:t>
            </a:r>
          </a:p>
          <a:p>
            <a:pPr>
              <a:buFont typeface="Wingdings" panose="05000000000000000000" pitchFamily="2" charset="2"/>
              <a:buChar char="Ø"/>
            </a:pPr>
            <a:endParaRPr lang="de-DE" dirty="0"/>
          </a:p>
          <a:p>
            <a:pPr>
              <a:buFont typeface="Wingdings" panose="05000000000000000000" pitchFamily="2" charset="2"/>
              <a:buChar char="Ø"/>
            </a:pPr>
            <a:r>
              <a:rPr lang="de-DE" dirty="0"/>
              <a:t>Zylinderhub wird durch obere und untere Grenze des</a:t>
            </a:r>
          </a:p>
          <a:p>
            <a:pPr marL="0" indent="0">
              <a:buNone/>
            </a:pPr>
            <a:r>
              <a:rPr lang="de-DE" dirty="0"/>
              <a:t>	Lineargelenks bestimmt</a:t>
            </a:r>
          </a:p>
          <a:p>
            <a:pPr>
              <a:buFont typeface="Wingdings" panose="05000000000000000000" pitchFamily="2" charset="2"/>
              <a:buChar char="Ø"/>
            </a:pPr>
            <a:endParaRPr lang="en-US" dirty="0"/>
          </a:p>
          <a:p>
            <a:pPr>
              <a:buFont typeface="Wingdings" panose="05000000000000000000" pitchFamily="2" charset="2"/>
              <a:buChar char="Ø"/>
            </a:pPr>
            <a:r>
              <a:rPr lang="en-US" dirty="0" err="1"/>
              <a:t>Reglereinstellungen</a:t>
            </a:r>
            <a:r>
              <a:rPr lang="en-US" dirty="0"/>
              <a:t> für PID-</a:t>
            </a:r>
            <a:r>
              <a:rPr lang="en-US" dirty="0" err="1"/>
              <a:t>Regler</a:t>
            </a:r>
            <a:endParaRPr lang="de-DE" dirty="0"/>
          </a:p>
        </p:txBody>
      </p:sp>
      <p:sp>
        <p:nvSpPr>
          <p:cNvPr id="3" name="Inhaltsplatzhalter 2">
            <a:extLst>
              <a:ext uri="{FF2B5EF4-FFF2-40B4-BE49-F238E27FC236}">
                <a16:creationId xmlns:a16="http://schemas.microsoft.com/office/drawing/2014/main" id="{C3C5898B-C340-7283-0374-14F7A055665D}"/>
              </a:ext>
            </a:extLst>
          </p:cNvPr>
          <p:cNvSpPr>
            <a:spLocks noGrp="1"/>
          </p:cNvSpPr>
          <p:nvPr>
            <p:ph idx="1"/>
          </p:nvPr>
        </p:nvSpPr>
        <p:spPr/>
        <p:txBody>
          <a:bodyPr/>
          <a:lstStyle/>
          <a:p>
            <a:r>
              <a:rPr lang="de-DE" dirty="0"/>
              <a:t>Benutzereingabe</a:t>
            </a:r>
            <a:endParaRPr lang="en-US" dirty="0"/>
          </a:p>
        </p:txBody>
      </p:sp>
      <p:sp>
        <p:nvSpPr>
          <p:cNvPr id="4" name="Titel 3">
            <a:extLst>
              <a:ext uri="{FF2B5EF4-FFF2-40B4-BE49-F238E27FC236}">
                <a16:creationId xmlns:a16="http://schemas.microsoft.com/office/drawing/2014/main" id="{8BDA9289-41BF-06DB-8148-1EAB2674E49D}"/>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Zahl, Schrift enthält.&#10;&#10;Automatisch generierte Beschreibung">
            <a:extLst>
              <a:ext uri="{FF2B5EF4-FFF2-40B4-BE49-F238E27FC236}">
                <a16:creationId xmlns:a16="http://schemas.microsoft.com/office/drawing/2014/main" id="{36F50BC6-65B8-C3A2-94FA-A3843FD19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24" y="1543176"/>
            <a:ext cx="4811518" cy="323670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1799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9C2F529-389D-1026-E02F-072ED563F2D3}"/>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Modeling of Contact and Friction Dynamics (DVI → SOCCP)</a:t>
            </a:r>
            <a:br>
              <a:rPr lang="de-DE" sz="3200" dirty="0">
                <a:latin typeface="+mn-lt"/>
              </a:rPr>
            </a:br>
            <a:endParaRPr lang="en-US" dirty="0"/>
          </a:p>
        </p:txBody>
      </p:sp>
    </p:spTree>
    <p:extLst>
      <p:ext uri="{BB962C8B-B14F-4D97-AF65-F5344CB8AC3E}">
        <p14:creationId xmlns:p14="http://schemas.microsoft.com/office/powerpoint/2010/main" val="1839113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DA79C3E0-A02A-4310-B254-B6FFD6F65C14}"/>
                  </a:ext>
                </a:extLst>
              </p:cNvPr>
              <p:cNvSpPr>
                <a:spLocks noGrp="1"/>
              </p:cNvSpPr>
              <p:nvPr>
                <p:ph type="body" sz="quarter" idx="13"/>
              </p:nvPr>
            </p:nvSpPr>
            <p:spPr>
              <a:xfrm>
                <a:off x="399624" y="1684800"/>
                <a:ext cx="11721256" cy="4147040"/>
              </a:xfrm>
            </p:spPr>
            <p:txBody>
              <a:bodyPr/>
              <a:lstStyle/>
              <a:p>
                <a:pPr>
                  <a:buFont typeface="Wingdings" panose="05000000000000000000" pitchFamily="2" charset="2"/>
                  <a:buChar char="Ø"/>
                </a:pPr>
                <a:r>
                  <a:rPr lang="en-US" dirty="0"/>
                  <a:t>Generalized coordinates: per-body position </a:t>
                </a: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Cambria Math" panose="02040503050406030204" pitchFamily="18" charset="0"/>
                          </a:rPr>
                          <m:t>r</m:t>
                        </m:r>
                      </m:e>
                      <m:sub>
                        <m:r>
                          <m:rPr>
                            <m:nor/>
                          </m:rPr>
                          <a:rPr lang="en-US" i="0" smtClean="0">
                            <a:latin typeface="Cambria Math" panose="02040503050406030204" pitchFamily="18" charset="0"/>
                          </a:rPr>
                          <m:t>B</m:t>
                        </m:r>
                      </m:sub>
                    </m:sSub>
                  </m:oMath>
                </a14:m>
                <a:r>
                  <a:rPr lang="en-US" dirty="0"/>
                  <a:t> + pose quaternion</a:t>
                </a:r>
                <a14:m>
                  <m:oMath xmlns:m="http://schemas.openxmlformats.org/officeDocument/2006/math">
                    <m:sSub>
                      <m:sSubPr>
                        <m:ctrlPr>
                          <a:rPr lang="en-US" i="1" smtClean="0">
                            <a:latin typeface="Cambria Math" panose="02040503050406030204" pitchFamily="18" charset="0"/>
                          </a:rPr>
                        </m:ctrlPr>
                      </m:sSubPr>
                      <m:e>
                        <m:r>
                          <m:rPr>
                            <m:nor/>
                          </m:rPr>
                          <a:rPr lang="en-US" b="0" i="0" smtClean="0">
                            <a:latin typeface="Cambria Math" panose="02040503050406030204" pitchFamily="18" charset="0"/>
                          </a:rPr>
                          <m:t> </m:t>
                        </m:r>
                        <m:r>
                          <m:rPr>
                            <m:nor/>
                          </m:rPr>
                          <a:rPr lang="en-US" i="0" smtClean="0">
                            <a:latin typeface="Cambria Math" panose="02040503050406030204" pitchFamily="18" charset="0"/>
                          </a:rPr>
                          <m:t>ϵ</m:t>
                        </m:r>
                      </m:e>
                      <m:sub>
                        <m:r>
                          <m:rPr>
                            <m:nor/>
                          </m:rPr>
                          <a:rPr lang="en-US" i="0" smtClean="0">
                            <a:latin typeface="Cambria Math" panose="02040503050406030204" pitchFamily="18" charset="0"/>
                          </a:rPr>
                          <m:t>B</m:t>
                        </m:r>
                      </m:sub>
                    </m:sSub>
                    <m:r>
                      <m:rPr>
                        <m:nor/>
                      </m:rPr>
                      <a:rPr lang="en-US" b="0" i="0" smtClean="0">
                        <a:latin typeface="Cambria Math" panose="02040503050406030204" pitchFamily="18" charset="0"/>
                      </a:rPr>
                      <m:t>.</m:t>
                    </m:r>
                  </m:oMath>
                </a14:m>
                <a:endParaRPr lang="en-US" b="0" dirty="0"/>
              </a:p>
              <a:p>
                <a:pPr>
                  <a:buFont typeface="Wingdings" panose="05000000000000000000" pitchFamily="2" charset="2"/>
                  <a:buChar char="Ø"/>
                </a:pPr>
                <a:endParaRPr lang="en-US" dirty="0"/>
              </a:p>
              <a:p>
                <a:pPr>
                  <a:buFont typeface="Wingdings" panose="05000000000000000000" pitchFamily="2" charset="2"/>
                  <a:buChar char="Ø"/>
                </a:pPr>
                <a:r>
                  <a:rPr lang="en-US" dirty="0"/>
                  <a:t>Choosing twist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p>
                                  <m:sSupPr>
                                    <m:ctrlPr>
                                      <a:rPr lang="en-US" i="1" dirty="0">
                                        <a:latin typeface="Cambria Math" panose="02040503050406030204" pitchFamily="18" charset="0"/>
                                      </a:rPr>
                                    </m:ctrlPr>
                                  </m:sSupPr>
                                  <m:e>
                                    <m:r>
                                      <a:rPr lang="en-US" i="1" dirty="0">
                                        <a:latin typeface="Cambria Math" panose="02040503050406030204" pitchFamily="18" charset="0"/>
                                      </a:rPr>
                                      <m:t>𝐫</m:t>
                                    </m:r>
                                  </m:e>
                                  <m:sup>
                                    <m:r>
                                      <a:rPr lang="en-US" i="1" dirty="0">
                                        <a:latin typeface="Cambria Math" panose="02040503050406030204" pitchFamily="18" charset="0"/>
                                      </a:rPr>
                                      <m:t>⊤</m:t>
                                    </m:r>
                                  </m:sup>
                                </m:sSup>
                              </m:e>
                            </m:acc>
                            <m:r>
                              <a:rPr lang="en-US" i="1" dirty="0">
                                <a:latin typeface="Cambria Math" panose="02040503050406030204" pitchFamily="18" charset="0"/>
                              </a:rPr>
                              <m:t>,</m:t>
                            </m:r>
                            <m:r>
                              <m:rPr>
                                <m:lit/>
                              </m:rP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𝝎</m:t>
                                </m:r>
                              </m:e>
                              <m:sup>
                                <m:r>
                                  <a:rPr lang="en-US" i="1" dirty="0">
                                    <a:latin typeface="Cambria Math" panose="02040503050406030204" pitchFamily="18" charset="0"/>
                                  </a:rPr>
                                  <m:t>⊤</m:t>
                                </m:r>
                              </m:sup>
                            </m:sSup>
                          </m:e>
                        </m:d>
                      </m:e>
                      <m:sup>
                        <m:r>
                          <a:rPr lang="en-US" i="1" dirty="0">
                            <a:latin typeface="Cambria Math" panose="02040503050406030204" pitchFamily="18" charset="0"/>
                          </a:rPr>
                          <m:t>⊤</m:t>
                        </m:r>
                      </m:sup>
                    </m:sSup>
                  </m:oMath>
                </a14:m>
                <a:r>
                  <a:rPr lang="en-US" dirty="0"/>
                  <a:t>as the velocity variable leads to a normally symmetric positive definite mass </a:t>
                </a:r>
                <a:r>
                  <a:rPr lang="en-US" dirty="0" err="1"/>
                  <a:t>matrix</a:t>
                </a:r>
                <a:r>
                  <a:rPr lang="en-US" dirty="0"/>
                  <a:t>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 </m:t>
                    </m:r>
                  </m:oMath>
                </a14:m>
                <a:r>
                  <a:rPr lang="en-US" dirty="0"/>
                  <a:t>and a smaller state dimension.</a:t>
                </a:r>
              </a:p>
              <a:p>
                <a:pPr>
                  <a:buFont typeface="Wingdings" panose="05000000000000000000" pitchFamily="2" charset="2"/>
                  <a:buChar char="Ø"/>
                </a:pPr>
                <a:endParaRPr lang="de-DE" dirty="0"/>
              </a:p>
              <a:p>
                <a:pPr>
                  <a:buFont typeface="Wingdings" panose="05000000000000000000" pitchFamily="2" charset="2"/>
                  <a:buChar char="Ø"/>
                </a:pPr>
                <a:r>
                  <a:rPr lang="de-DE" dirty="0"/>
                  <a:t>Formula :</a:t>
                </a:r>
              </a:p>
              <a:p>
                <a:pPr lvl="1">
                  <a:buFont typeface="Wingdings" panose="05000000000000000000" pitchFamily="2" charset="2"/>
                  <a:buChar char="Ø"/>
                </a:pPr>
                <a:r>
                  <a:rPr lang="de-DE" dirty="0" err="1">
                    <a:ea typeface="ＭＳ Ｐゴシック" charset="0"/>
                  </a:rPr>
                  <a:t>Generalized</a:t>
                </a:r>
                <a:r>
                  <a:rPr lang="de-DE" dirty="0">
                    <a:ea typeface="ＭＳ Ｐゴシック" charset="0"/>
                  </a:rPr>
                  <a:t> </a:t>
                </a:r>
                <a:r>
                  <a:rPr lang="de-DE" dirty="0" err="1">
                    <a:ea typeface="ＭＳ Ｐゴシック" charset="0"/>
                  </a:rPr>
                  <a:t>Coordinate</a:t>
                </a:r>
                <a:r>
                  <a:rPr lang="de-DE" dirty="0">
                    <a:ea typeface="ＭＳ Ｐゴシック" charset="0"/>
                  </a:rPr>
                  <a:t> Stacking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𝑞</m:t>
                    </m:r>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7</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DE" dirty="0"/>
                  <a:t>Generalized velocity (twist stacking)</a:t>
                </a:r>
                <a:r>
                  <a:rPr lang="en-US" dirty="0"/>
                  <a:t> :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m:t>
                        </m:r>
                        <m:m>
                          <m:mPr>
                            <m:plcHide m:val="on"/>
                            <m:mcs>
                              <m:mc>
                                <m:mcPr>
                                  <m:count m:val="1"/>
                                  <m:mcJc m:val="center"/>
                                </m:mcPr>
                              </m:mc>
                            </m:mcs>
                            <m:ctrlPr>
                              <a:rPr lang="en-DE" i="1">
                                <a:latin typeface="Cambria Math" panose="02040503050406030204" pitchFamily="18" charset="0"/>
                              </a:rPr>
                            </m:ctrlPr>
                          </m:mPr>
                          <m:mr>
                            <m:e>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e>
                          </m:mr>
                        </m:m>
                        <m:r>
                          <a:rPr lang="en-US" i="1">
                            <a:latin typeface="Cambria Math" panose="02040503050406030204" pitchFamily="18" charset="0"/>
                          </a:rPr>
                          <m:t>]</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DE"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6</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Relationship between quaternion and angular velocity :  </a:t>
                </a: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r>
                      <a:rPr lang="en-US" i="1">
                        <a:latin typeface="Cambria Math" panose="02040503050406030204" pitchFamily="18" charset="0"/>
                      </a:rPr>
                      <m:t>=2</m:t>
                    </m:r>
                    <m:r>
                      <a:rPr lang="en-US" i="1">
                        <a:latin typeface="Cambria Math" panose="02040503050406030204" pitchFamily="18" charset="0"/>
                      </a:rPr>
                      <m:t>𝐺</m:t>
                    </m:r>
                    <m:d>
                      <m:dPr>
                        <m:ctrlPr>
                          <a:rPr lang="en-US"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e>
                    </m:d>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b="0" i="1" smtClean="0">
                        <a:latin typeface="Cambria Math" panose="02040503050406030204" pitchFamily="18" charset="0"/>
                      </a:rPr>
                      <m:t>  </m:t>
                    </m:r>
                    <m:r>
                      <a:rPr lang="en-US" i="1">
                        <a:latin typeface="Cambria Math" panose="02040503050406030204" pitchFamily="18" charset="0"/>
                      </a:rPr>
                      <m:t>⟹</m:t>
                    </m:r>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b="0" i="1" smtClean="0">
                                <a:latin typeface="Cambria Math" panose="02040503050406030204" pitchFamily="18" charset="0"/>
                              </a:rPr>
                              <m:t>  </m:t>
                            </m:r>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oMath>
                </a14:m>
                <a:endParaRPr lang="en-DE" dirty="0"/>
              </a:p>
              <a:p>
                <a:pPr lvl="1">
                  <a:buFont typeface="Wingdings" panose="05000000000000000000" pitchFamily="2" charset="2"/>
                  <a:buChar char="Ø"/>
                </a:pPr>
                <a:endParaRPr lang="en-DE" dirty="0"/>
              </a:p>
              <a:p>
                <a:pPr lvl="1">
                  <a:buFont typeface="Wingdings" panose="05000000000000000000" pitchFamily="2" charset="2"/>
                  <a:buChar char="Ø"/>
                </a:pPr>
                <a:r>
                  <a:rPr lang="de-DE" dirty="0">
                    <a:ea typeface="ＭＳ Ｐゴシック" charset="0"/>
                  </a:rPr>
                  <a:t>So :  </a:t>
                </a:r>
                <a14:m>
                  <m:oMath xmlns:m="http://schemas.openxmlformats.org/officeDocument/2006/math">
                    <m:limUpp>
                      <m:limUppPr>
                        <m:ctrlPr>
                          <a:rPr lang="en-DE" i="1">
                            <a:latin typeface="Cambria Math" panose="02040503050406030204" pitchFamily="18" charset="0"/>
                          </a:rPr>
                        </m:ctrlPr>
                      </m:limUppPr>
                      <m:e>
                        <m:r>
                          <a:rPr lang="en-US" i="1">
                            <a:latin typeface="Cambria Math" panose="02040503050406030204" pitchFamily="18" charset="0"/>
                          </a:rPr>
                          <m:t>𝑞</m:t>
                        </m:r>
                      </m:e>
                      <m:lim>
                        <m:r>
                          <a:rPr lang="en-US" i="1">
                            <a:latin typeface="Cambria Math" panose="02040503050406030204" pitchFamily="18" charset="0"/>
                          </a:rPr>
                          <m:t>˙</m:t>
                        </m:r>
                      </m:lim>
                    </m:limUp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𝑑𝑖𝑎𝑔</m:t>
                    </m:r>
                    <m:r>
                      <a:rPr lang="en-US" i="1">
                        <a:latin typeface="Cambria Math" panose="02040503050406030204" pitchFamily="18" charset="0"/>
                      </a:rPr>
                      <m:t>(</m:t>
                    </m:r>
                    <m:sSub>
                      <m:sSubPr>
                        <m:ctrlPr>
                          <a:rPr lang="en-DE"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1</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oMath>
                </a14:m>
                <a:endParaRPr lang="en-DE" dirty="0"/>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DA79C3E0-A02A-4310-B254-B6FFD6F65C14}"/>
                  </a:ext>
                </a:extLst>
              </p:cNvPr>
              <p:cNvSpPr>
                <a:spLocks noGrp="1" noRot="1" noChangeAspect="1" noMove="1" noResize="1" noEditPoints="1" noAdjustHandles="1" noChangeArrowheads="1" noChangeShapeType="1" noTextEdit="1"/>
              </p:cNvSpPr>
              <p:nvPr>
                <p:ph type="body" sz="quarter" idx="13"/>
              </p:nvPr>
            </p:nvSpPr>
            <p:spPr>
              <a:xfrm>
                <a:off x="399624" y="1684800"/>
                <a:ext cx="11721256" cy="4147040"/>
              </a:xfrm>
              <a:blipFill>
                <a:blip r:embed="rId3"/>
                <a:stretch>
                  <a:fillRect l="-1145" t="-1762" r="-104" b="-44347"/>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D229496-8953-90F5-1FFF-6613EDB7E98E}"/>
              </a:ext>
            </a:extLst>
          </p:cNvPr>
          <p:cNvSpPr>
            <a:spLocks noGrp="1"/>
          </p:cNvSpPr>
          <p:nvPr>
            <p:ph idx="1"/>
          </p:nvPr>
        </p:nvSpPr>
        <p:spPr>
          <a:xfrm>
            <a:off x="399623" y="1154839"/>
            <a:ext cx="8724499" cy="328479"/>
          </a:xfrm>
        </p:spPr>
        <p:txBody>
          <a:bodyPr/>
          <a:lstStyle/>
          <a:p>
            <a:r>
              <a:rPr lang="en-US" dirty="0"/>
              <a:t>Parameterization and Variable Selection (Quaternion + Twist)</a:t>
            </a:r>
          </a:p>
        </p:txBody>
      </p:sp>
      <p:sp>
        <p:nvSpPr>
          <p:cNvPr id="9" name="Titel 8">
            <a:extLst>
              <a:ext uri="{FF2B5EF4-FFF2-40B4-BE49-F238E27FC236}">
                <a16:creationId xmlns:a16="http://schemas.microsoft.com/office/drawing/2014/main" id="{DD9B82F3-F4A5-161E-343F-6BF84759E8E7}"/>
              </a:ext>
            </a:extLst>
          </p:cNvPr>
          <p:cNvSpPr>
            <a:spLocks noGrp="1"/>
          </p:cNvSpPr>
          <p:nvPr>
            <p:ph type="title"/>
          </p:nvPr>
        </p:nvSpPr>
        <p:spPr/>
        <p:txBody>
          <a:bodyPr/>
          <a:lstStyle/>
          <a:p>
            <a:r>
              <a:rPr lang="en-US" dirty="0"/>
              <a:t>Modeling of Contact and Friction Dynamics (DVI → SOCCP)</a:t>
            </a:r>
          </a:p>
        </p:txBody>
      </p:sp>
    </p:spTree>
    <p:extLst>
      <p:ext uri="{BB962C8B-B14F-4D97-AF65-F5344CB8AC3E}">
        <p14:creationId xmlns:p14="http://schemas.microsoft.com/office/powerpoint/2010/main" val="183288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8414B-2D2F-7876-CB4C-DD7984EDE0A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D23F4F9-77AF-A735-D46E-62B92C977C21}"/>
                  </a:ext>
                </a:extLst>
              </p:cNvPr>
              <p:cNvSpPr>
                <a:spLocks noGrp="1"/>
              </p:cNvSpPr>
              <p:nvPr>
                <p:ph type="body" sz="quarter" idx="13"/>
              </p:nvPr>
            </p:nvSpPr>
            <p:spPr>
              <a:xfrm>
                <a:off x="399624" y="1350172"/>
                <a:ext cx="6397574" cy="2239233"/>
              </a:xfrm>
            </p:spPr>
            <p:txBody>
              <a:bodyPr/>
              <a:lstStyle/>
              <a:p>
                <a:pPr>
                  <a:buFont typeface="Wingdings" panose="05000000000000000000" pitchFamily="2" charset="2"/>
                  <a:buChar char="Ø"/>
                </a:pPr>
                <a14:m>
                  <m:oMath xmlns:m="http://schemas.openxmlformats.org/officeDocument/2006/math">
                    <m:acc>
                      <m:accPr>
                        <m:chr m:val="̇"/>
                        <m:ctrlPr>
                          <a:rPr lang="en-DE" i="1">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𝐿</m:t>
                    </m:r>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𝑣</m:t>
                    </m:r>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acc>
                      <m:accPr>
                        <m:chr m:val="̇"/>
                        <m:ctrlPr>
                          <a:rPr lang="en-DE"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m:t>
                    </m:r>
                    <m:r>
                      <a:rPr lang="en-US" i="1">
                        <a:latin typeface="Cambria Math" panose="02040503050406030204" pitchFamily="18" charset="0"/>
                      </a:rPr>
                      <m:t>𝑓</m:t>
                    </m:r>
                    <m:d>
                      <m:dPr>
                        <m:ctrlPr>
                          <a:rPr lang="en-DE"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DE" dirty="0"/>
              </a:p>
              <a:p>
                <a:pPr>
                  <a:buFont typeface="Wingdings" panose="05000000000000000000" pitchFamily="2" charset="2"/>
                  <a:buChar char="Ø"/>
                </a:pPr>
                <a:endParaRPr lang="en-US"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d>
                          <m:dPr>
                            <m:ctrlPr>
                              <a:rPr lang="en-DE"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0≤</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D23F4F9-77AF-A735-D46E-62B92C977C21}"/>
                  </a:ext>
                </a:extLst>
              </p:cNvPr>
              <p:cNvSpPr>
                <a:spLocks noGrp="1" noRot="1" noChangeAspect="1" noMove="1" noResize="1" noEditPoints="1" noAdjustHandles="1" noChangeArrowheads="1" noChangeShapeType="1" noTextEdit="1"/>
              </p:cNvSpPr>
              <p:nvPr>
                <p:ph type="body" sz="quarter" idx="13"/>
              </p:nvPr>
            </p:nvSpPr>
            <p:spPr>
              <a:xfrm>
                <a:off x="399624" y="1350172"/>
                <a:ext cx="6397574" cy="2239233"/>
              </a:xfrm>
              <a:blipFill>
                <a:blip r:embed="rId3"/>
                <a:stretch>
                  <a:fillRect l="-2097" t="-2717" b="-62500"/>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B6FB305A-FBDB-21B0-06A8-8CD9493FBAF9}"/>
              </a:ext>
            </a:extLst>
          </p:cNvPr>
          <p:cNvSpPr>
            <a:spLocks noGrp="1"/>
          </p:cNvSpPr>
          <p:nvPr>
            <p:ph idx="1"/>
          </p:nvPr>
        </p:nvSpPr>
        <p:spPr>
          <a:xfrm>
            <a:off x="399624" y="904973"/>
            <a:ext cx="8724499" cy="328479"/>
          </a:xfrm>
        </p:spPr>
        <p:txBody>
          <a:bodyPr/>
          <a:lstStyle/>
          <a:p>
            <a:r>
              <a:rPr lang="en-US" dirty="0"/>
              <a:t>DVI Modeling</a:t>
            </a:r>
          </a:p>
        </p:txBody>
      </p:sp>
      <p:sp>
        <p:nvSpPr>
          <p:cNvPr id="9" name="Titel 8">
            <a:extLst>
              <a:ext uri="{FF2B5EF4-FFF2-40B4-BE49-F238E27FC236}">
                <a16:creationId xmlns:a16="http://schemas.microsoft.com/office/drawing/2014/main" id="{18B9BA5A-3449-F838-68E4-691A3A4333BE}"/>
              </a:ext>
            </a:extLst>
          </p:cNvPr>
          <p:cNvSpPr>
            <a:spLocks noGrp="1"/>
          </p:cNvSpPr>
          <p:nvPr>
            <p:ph type="title"/>
          </p:nvPr>
        </p:nvSpPr>
        <p:spPr/>
        <p:txBody>
          <a:bodyPr/>
          <a:lstStyle/>
          <a:p>
            <a:r>
              <a:rPr lang="en-US" dirty="0"/>
              <a:t>Modeling of Contact and Friction Dynamics (DVI → SOCCP)</a:t>
            </a:r>
          </a:p>
        </p:txBody>
      </p:sp>
      <p:pic>
        <p:nvPicPr>
          <p:cNvPr id="5" name="图片 4" descr="形状&#10;&#10;AI 生成的内容可能不正确。">
            <a:extLst>
              <a:ext uri="{FF2B5EF4-FFF2-40B4-BE49-F238E27FC236}">
                <a16:creationId xmlns:a16="http://schemas.microsoft.com/office/drawing/2014/main" id="{82083BE1-06B9-8EFC-F2C2-923EBA26D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 y="2972185"/>
            <a:ext cx="4958080" cy="617220"/>
          </a:xfrm>
          <a:prstGeom prst="rect">
            <a:avLst/>
          </a:prstGeom>
        </p:spPr>
      </p:pic>
      <p:pic>
        <p:nvPicPr>
          <p:cNvPr id="7" name="图片 6">
            <a:extLst>
              <a:ext uri="{FF2B5EF4-FFF2-40B4-BE49-F238E27FC236}">
                <a16:creationId xmlns:a16="http://schemas.microsoft.com/office/drawing/2014/main" id="{D1021F20-DDFA-9364-6524-B60FAC08F031}"/>
              </a:ext>
            </a:extLst>
          </p:cNvPr>
          <p:cNvPicPr>
            <a:picLocks noChangeAspect="1"/>
          </p:cNvPicPr>
          <p:nvPr/>
        </p:nvPicPr>
        <p:blipFill>
          <a:blip r:embed="rId5"/>
          <a:stretch>
            <a:fillRect/>
          </a:stretch>
        </p:blipFill>
        <p:spPr>
          <a:xfrm>
            <a:off x="6797198" y="1026160"/>
            <a:ext cx="4693762" cy="4598388"/>
          </a:xfrm>
          <a:prstGeom prst="rect">
            <a:avLst/>
          </a:prstGeom>
        </p:spPr>
      </p:pic>
      <p:sp>
        <p:nvSpPr>
          <p:cNvPr id="8" name="Inhaltsplatzhalter 9">
            <a:extLst>
              <a:ext uri="{FF2B5EF4-FFF2-40B4-BE49-F238E27FC236}">
                <a16:creationId xmlns:a16="http://schemas.microsoft.com/office/drawing/2014/main" id="{76893DF5-0FA7-0833-80F1-0B324D4498B2}"/>
              </a:ext>
            </a:extLst>
          </p:cNvPr>
          <p:cNvSpPr txBox="1">
            <a:spLocks/>
          </p:cNvSpPr>
          <p:nvPr/>
        </p:nvSpPr>
        <p:spPr>
          <a:xfrm>
            <a:off x="399624" y="3652833"/>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NCP Modeling</a:t>
            </a:r>
          </a:p>
        </p:txBody>
      </p:sp>
      <mc:AlternateContent xmlns:mc="http://schemas.openxmlformats.org/markup-compatibility/2006" xmlns:a14="http://schemas.microsoft.com/office/drawing/2010/main">
        <mc:Choice Requires="a14">
          <p:sp>
            <p:nvSpPr>
              <p:cNvPr id="12" name="Textplatzhalter 10">
                <a:extLst>
                  <a:ext uri="{FF2B5EF4-FFF2-40B4-BE49-F238E27FC236}">
                    <a16:creationId xmlns:a16="http://schemas.microsoft.com/office/drawing/2014/main" id="{4FFF5C21-6BE8-7885-FB38-A6E7885E3835}"/>
                  </a:ext>
                </a:extLst>
              </p:cNvPr>
              <p:cNvSpPr txBox="1">
                <a:spLocks/>
              </p:cNvSpPr>
              <p:nvPr/>
            </p:nvSpPr>
            <p:spPr>
              <a:xfrm>
                <a:off x="399624" y="4100902"/>
                <a:ext cx="7159416" cy="23390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+1</m:t>
                                </m:r>
                              </m:e>
                            </m:d>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e>
                            </m:d>
                          </m:sup>
                        </m:sSup>
                      </m:e>
                    </m:d>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𝑞</m:t>
                                </m:r>
                              </m:e>
                              <m:sup>
                                <m:d>
                                  <m:dPr>
                                    <m:ctrlPr>
                                      <a:rPr lang="en-DE"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0≤</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h</m:t>
                        </m:r>
                      </m:den>
                    </m:f>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up>
                        <m:r>
                          <a:rPr lang="en-US" i="1">
                            <a:latin typeface="Cambria Math" panose="02040503050406030204" pitchFamily="18" charset="0"/>
                          </a:rPr>
                          <m:t>𝑇</m:t>
                        </m:r>
                      </m:sup>
                    </m:sSubSup>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 ⊥ </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14:m>
                  <m:oMath xmlns:m="http://schemas.openxmlformats.org/officeDocument/2006/math">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h𝐿</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endParaRPr lang="en-DE" dirty="0"/>
              </a:p>
              <a:p>
                <a:pPr marL="0" indent="0">
                  <a:buNone/>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2" name="Textplatzhalter 10">
                <a:extLst>
                  <a:ext uri="{FF2B5EF4-FFF2-40B4-BE49-F238E27FC236}">
                    <a16:creationId xmlns:a16="http://schemas.microsoft.com/office/drawing/2014/main" id="{4FFF5C21-6BE8-7885-FB38-A6E7885E3835}"/>
                  </a:ext>
                </a:extLst>
              </p:cNvPr>
              <p:cNvSpPr txBox="1">
                <a:spLocks noRot="1" noChangeAspect="1" noMove="1" noResize="1" noEditPoints="1" noAdjustHandles="1" noChangeArrowheads="1" noChangeShapeType="1" noTextEdit="1"/>
              </p:cNvSpPr>
              <p:nvPr/>
            </p:nvSpPr>
            <p:spPr>
              <a:xfrm>
                <a:off x="399624" y="4100902"/>
                <a:ext cx="7159416" cy="2339023"/>
              </a:xfrm>
              <a:prstGeom prst="rect">
                <a:avLst/>
              </a:prstGeom>
              <a:blipFill>
                <a:blip r:embed="rId6"/>
                <a:stretch>
                  <a:fillRect l="-1874" t="-1305" b="-51958"/>
                </a:stretch>
              </a:blipFill>
            </p:spPr>
            <p:txBody>
              <a:bodyPr/>
              <a:lstStyle/>
              <a:p>
                <a:r>
                  <a:rPr lang="en-DE">
                    <a:noFill/>
                  </a:rPr>
                  <a:t> </a:t>
                </a:r>
              </a:p>
            </p:txBody>
          </p:sp>
        </mc:Fallback>
      </mc:AlternateContent>
    </p:spTree>
    <p:extLst>
      <p:ext uri="{BB962C8B-B14F-4D97-AF65-F5344CB8AC3E}">
        <p14:creationId xmlns:p14="http://schemas.microsoft.com/office/powerpoint/2010/main" val="1871658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2E57-C716-0E61-AE48-CF01FEAF2F1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9ECB9130-17F8-41E4-C7EC-B2628A2A1DF4}"/>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dirty="0"/>
                  <a:t>relaxing the complementarity condition</a:t>
                </a:r>
                <a:r>
                  <a:rPr lang="zh-CN" altLang="en-US" dirty="0"/>
                  <a:t>：</a:t>
                </a:r>
                <a:endParaRPr lang="en-US" altLang="zh-CN" dirty="0"/>
              </a:p>
              <a:p>
                <a:pPr lvl="1">
                  <a:buFont typeface="Wingdings" panose="05000000000000000000" pitchFamily="2" charset="2"/>
                  <a:buChar char="Ø"/>
                </a:pPr>
                <a14:m>
                  <m:oMath xmlns:m="http://schemas.openxmlformats.org/officeDocument/2006/math">
                    <m:r>
                      <m:rPr>
                        <m:sty m:val="p"/>
                      </m:rPr>
                      <a:rPr lang="en-DE" i="0" smtClean="0">
                        <a:latin typeface="Cambria Math" panose="02040503050406030204" pitchFamily="18" charset="0"/>
                      </a:rPr>
                      <m:t>i</m:t>
                    </m:r>
                    <m:r>
                      <a:rPr lang="en-DE" i="0" smtClean="0">
                        <a:latin typeface="Cambria Math" panose="02040503050406030204" pitchFamily="18" charset="0"/>
                      </a:rPr>
                      <m:t>∈</m:t>
                    </m:r>
                    <m:r>
                      <a:rPr lang="en-DE" i="0" smtClean="0">
                        <a:latin typeface="Cambria Math" panose="02040503050406030204" pitchFamily="18" charset="0"/>
                      </a:rPr>
                      <m:t>𝒜</m:t>
                    </m:r>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r>
                      <m:rPr>
                        <m:sty m:val="p"/>
                      </m:rPr>
                      <a:rPr lang="en-DE" i="0" smtClean="0">
                        <a:latin typeface="Cambria Math" panose="02040503050406030204" pitchFamily="18" charset="0"/>
                      </a:rPr>
                      <m:t>δ</m:t>
                    </m:r>
                    <m:r>
                      <a:rPr lang="en-DE" i="0" smtClean="0">
                        <a:latin typeface="Cambria Math" panose="02040503050406030204" pitchFamily="18" charset="0"/>
                      </a:rPr>
                      <m:t>):0≤</m:t>
                    </m:r>
                    <m:f>
                      <m:fPr>
                        <m:ctrlPr>
                          <a:rPr lang="en-DE" i="1">
                            <a:latin typeface="Cambria Math" panose="02040503050406030204" pitchFamily="18" charset="0"/>
                          </a:rPr>
                        </m:ctrlPr>
                      </m:fPr>
                      <m:num>
                        <m:r>
                          <a:rPr lang="en-DE" i="0" smtClean="0">
                            <a:latin typeface="Cambria Math" panose="02040503050406030204" pitchFamily="18" charset="0"/>
                          </a:rPr>
                          <m:t>1</m:t>
                        </m:r>
                      </m:num>
                      <m:den>
                        <m:r>
                          <m:rPr>
                            <m:sty m:val="p"/>
                          </m:rPr>
                          <a:rPr lang="en-DE" i="0" smtClean="0">
                            <a:latin typeface="Cambria Math" panose="02040503050406030204" pitchFamily="18" charset="0"/>
                          </a:rPr>
                          <m:t>h</m:t>
                        </m:r>
                      </m:den>
                    </m:f>
                    <m:sSub>
                      <m:sSubPr>
                        <m:ctrlPr>
                          <a:rPr lang="en-DE" i="1">
                            <a:latin typeface="Cambria Math" panose="02040503050406030204" pitchFamily="18" charset="0"/>
                          </a:rPr>
                        </m:ctrlPr>
                      </m:sSubPr>
                      <m:e>
                        <m:r>
                          <m:rPr>
                            <m:sty m:val="p"/>
                          </m:rPr>
                          <a:rPr lang="en-DE" i="0" smtClean="0">
                            <a:latin typeface="Cambria Math" panose="02040503050406030204" pitchFamily="18" charset="0"/>
                          </a:rPr>
                          <m:t>Φ</m:t>
                        </m:r>
                      </m:e>
                      <m:sub>
                        <m:r>
                          <m:rPr>
                            <m:sty m:val="p"/>
                          </m:rPr>
                          <a:rPr lang="en-DE" i="0" smtClean="0">
                            <a:latin typeface="Cambria Math" panose="02040503050406030204" pitchFamily="18" charset="0"/>
                          </a:rPr>
                          <m:t>i</m:t>
                        </m:r>
                      </m:sub>
                    </m:sSub>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sSubSup>
                      <m:sSubSupPr>
                        <m:ctrlPr>
                          <a:rPr lang="en-DE" i="1">
                            <a:latin typeface="Cambria Math" panose="02040503050406030204" pitchFamily="18" charset="0"/>
                          </a:rPr>
                        </m:ctrlPr>
                      </m:sSubSup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n</m:t>
                        </m:r>
                      </m:sub>
                      <m:sup>
                        <m:r>
                          <a:rPr lang="en-DE" i="0" smtClean="0">
                            <a:latin typeface="Cambria Math" panose="02040503050406030204" pitchFamily="18" charset="0"/>
                          </a:rPr>
                          <m:t>⊤</m:t>
                        </m:r>
                      </m:sup>
                    </m:sSubSup>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+1)</m:t>
                        </m:r>
                      </m:sup>
                    </m:sSup>
                    <m:r>
                      <a:rPr lang="en-DE" i="0" smtClean="0">
                        <a:latin typeface="Cambria Math" panose="02040503050406030204" pitchFamily="18" charset="0"/>
                      </a:rPr>
                      <m:t>−</m:t>
                    </m:r>
                    <m:sSub>
                      <m:sSubPr>
                        <m:ctrlPr>
                          <a:rPr lang="en-DE" i="1">
                            <a:latin typeface="Cambria Math" panose="02040503050406030204" pitchFamily="18" charset="0"/>
                          </a:rPr>
                        </m:ctrlPr>
                      </m:sSubPr>
                      <m:e>
                        <m:r>
                          <m:rPr>
                            <m:sty m:val="p"/>
                          </m:rPr>
                          <a:rPr lang="en-DE" i="0" smtClean="0">
                            <a:latin typeface="Cambria Math" panose="02040503050406030204" pitchFamily="18" charset="0"/>
                          </a:rPr>
                          <m:t>μ</m:t>
                        </m:r>
                      </m:e>
                      <m:sub>
                        <m:r>
                          <m:rPr>
                            <m:sty m:val="p"/>
                          </m:rPr>
                          <a:rPr lang="en-DE" i="0" smtClean="0">
                            <a:latin typeface="Cambria Math" panose="02040503050406030204" pitchFamily="18" charset="0"/>
                          </a:rPr>
                          <m:t>i</m:t>
                        </m:r>
                      </m:sub>
                    </m:sSub>
                    <m:rad>
                      <m:radPr>
                        <m:degHide m:val="on"/>
                        <m:ctrlPr>
                          <a:rPr lang="en-DE" i="1">
                            <a:latin typeface="Cambria Math" panose="02040503050406030204" pitchFamily="18" charset="0"/>
                          </a:rPr>
                        </m:ctrlPr>
                      </m:radPr>
                      <m:deg/>
                      <m:e>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u</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w</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e>
                    </m:rad>
                    <m:r>
                      <a:rPr lang="en-DE" i="0" smtClean="0">
                        <a:latin typeface="Cambria Math" panose="02040503050406030204" pitchFamily="18" charset="0"/>
                      </a:rPr>
                      <m:t> ⊥</m:t>
                    </m:r>
                    <m:sSubSup>
                      <m:sSubSupPr>
                        <m:ctrlPr>
                          <a:rPr lang="en-DE" i="1">
                            <a:latin typeface="Cambria Math" panose="02040503050406030204" pitchFamily="18" charset="0"/>
                          </a:rPr>
                        </m:ctrlPr>
                      </m:sSubSupPr>
                      <m:e>
                        <m:r>
                          <m:rPr>
                            <m:sty m:val="p"/>
                          </m:rPr>
                          <a:rPr lang="en-DE" i="0" smtClean="0">
                            <a:latin typeface="Cambria Math" panose="02040503050406030204" pitchFamily="18" charset="0"/>
                          </a:rPr>
                          <m:t>γ</m:t>
                        </m:r>
                      </m:e>
                      <m:sub>
                        <m:r>
                          <m:rPr>
                            <m:sty m:val="p"/>
                          </m:rPr>
                          <a:rPr lang="en-DE" i="0" smtClean="0">
                            <a:latin typeface="Cambria Math" panose="02040503050406030204" pitchFamily="18" charset="0"/>
                          </a:rPr>
                          <m:t>n</m:t>
                        </m:r>
                      </m:sub>
                      <m:sup>
                        <m:r>
                          <m:rPr>
                            <m:sty m:val="p"/>
                          </m:rPr>
                          <a:rPr lang="en-DE" i="0" smtClean="0">
                            <a:latin typeface="Cambria Math" panose="02040503050406030204" pitchFamily="18" charset="0"/>
                          </a:rPr>
                          <m:t>i</m:t>
                        </m:r>
                      </m:sup>
                    </m:sSubSup>
                    <m:r>
                      <a:rPr lang="en-DE" i="0" smtClean="0">
                        <a:latin typeface="Cambria Math" panose="02040503050406030204" pitchFamily="18" charset="0"/>
                      </a:rPr>
                      <m:t>≥0</m:t>
                    </m:r>
                  </m:oMath>
                </a14:m>
                <a:endParaRPr lang="en-US" dirty="0"/>
              </a:p>
              <a:p>
                <a:pPr lvl="1">
                  <a:buFont typeface="Wingdings" panose="05000000000000000000" pitchFamily="2" charset="2"/>
                  <a:buChar char="Ø"/>
                </a:pPr>
                <a:endParaRPr lang="en-US" dirty="0"/>
              </a:p>
              <a:p>
                <a:pPr>
                  <a:buFont typeface="Wingdings" panose="05000000000000000000" pitchFamily="2" charset="2"/>
                  <a:buChar char="Ø"/>
                </a:pPr>
                <a:r>
                  <a:rPr lang="en-US" dirty="0"/>
                  <a:t>Conization: Get SOCCP </a:t>
                </a:r>
              </a:p>
              <a:p>
                <a:pPr lvl="1">
                  <a:buFont typeface="Wingdings" panose="05000000000000000000" pitchFamily="2" charset="2"/>
                  <a:buChar char="Ø"/>
                </a:pPr>
                <a:r>
                  <a:rPr lang="en-US" dirty="0"/>
                  <a:t> </a:t>
                </a:r>
                <a14:m>
                  <m:oMath xmlns:m="http://schemas.openxmlformats.org/officeDocument/2006/math">
                    <m:sSub>
                      <m:sSubPr>
                        <m:ctrlPr>
                          <a:rPr lang="en-DE" i="1">
                            <a:latin typeface="Cambria Math" panose="02040503050406030204" pitchFamily="18" charset="0"/>
                          </a:rPr>
                        </m:ctrlPr>
                      </m:sSub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γ</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bSup>
                    <m:r>
                      <a:rPr lang="en-US" i="0" smtClean="0">
                        <a:latin typeface="Cambria Math" panose="02040503050406030204" pitchFamily="18" charset="0"/>
                      </a:rPr>
                      <m:t> ⊥ −(</m:t>
                    </m:r>
                    <m:r>
                      <m:rPr>
                        <m:sty m:val="p"/>
                      </m:rPr>
                      <a:rPr lang="en-US" i="0" smtClean="0">
                        <a:latin typeface="Cambria Math" panose="02040503050406030204" pitchFamily="18" charset="0"/>
                      </a:rPr>
                      <m:t>N</m:t>
                    </m:r>
                    <m:sSup>
                      <m:sSupPr>
                        <m:ctrlPr>
                          <a:rPr lang="en-DE" i="1">
                            <a:latin typeface="Cambria Math" panose="02040503050406030204" pitchFamily="18" charset="0"/>
                          </a:rPr>
                        </m:ctrlPr>
                      </m:sSupPr>
                      <m:e>
                        <m:r>
                          <m:rPr>
                            <m:sty m:val="p"/>
                          </m:rPr>
                          <a:rPr lang="en-US" i="0" smtClean="0">
                            <a:latin typeface="Cambria Math" panose="02040503050406030204" pitchFamily="18" charset="0"/>
                          </a:rPr>
                          <m:t>γ</m:t>
                        </m:r>
                      </m:e>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p>
                    <m:r>
                      <a:rPr lang="en-US" i="0" smtClean="0">
                        <a:latin typeface="Cambria Math" panose="02040503050406030204" pitchFamily="18" charset="0"/>
                      </a:rPr>
                      <m:t>+</m:t>
                    </m:r>
                    <m:r>
                      <m:rPr>
                        <m:sty m:val="p"/>
                      </m:rPr>
                      <a:rPr lang="en-US" i="0" smtClean="0">
                        <a:latin typeface="Cambria Math" panose="02040503050406030204" pitchFamily="18" charset="0"/>
                      </a:rPr>
                      <m:t>r</m:t>
                    </m:r>
                    <m:sSub>
                      <m:sSubPr>
                        <m:ctrlPr>
                          <a:rPr lang="en-DE" i="1">
                            <a:latin typeface="Cambria Math" panose="02040503050406030204" pitchFamily="18" charset="0"/>
                          </a:rPr>
                        </m:ctrlPr>
                      </m:sSubPr>
                      <m:e>
                        <m:r>
                          <a:rPr lang="en-US" i="0" smtClean="0">
                            <a:latin typeface="Cambria Math" panose="02040503050406030204" pitchFamily="18" charset="0"/>
                          </a:rPr>
                          <m:t>)</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sup>
                    </m:sSubSup>
                  </m:oMath>
                </a14:m>
                <a:endParaRPr lang="en-DE" dirty="0"/>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9ECB9130-17F8-41E4-C7EC-B2628A2A1DF4}"/>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5818" b="-162182"/>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53A99BE5-9482-11F9-7342-B8F17EB7AC8A}"/>
              </a:ext>
            </a:extLst>
          </p:cNvPr>
          <p:cNvSpPr>
            <a:spLocks noGrp="1"/>
          </p:cNvSpPr>
          <p:nvPr>
            <p:ph idx="1"/>
          </p:nvPr>
        </p:nvSpPr>
        <p:spPr>
          <a:xfrm>
            <a:off x="360000" y="1338195"/>
            <a:ext cx="8724499" cy="328479"/>
          </a:xfrm>
        </p:spPr>
        <p:txBody>
          <a:bodyPr/>
          <a:lstStyle/>
          <a:p>
            <a:r>
              <a:rPr lang="en-US" dirty="0"/>
              <a:t>SOCCP Modeling</a:t>
            </a:r>
          </a:p>
        </p:txBody>
      </p:sp>
      <p:sp>
        <p:nvSpPr>
          <p:cNvPr id="9" name="Titel 8">
            <a:extLst>
              <a:ext uri="{FF2B5EF4-FFF2-40B4-BE49-F238E27FC236}">
                <a16:creationId xmlns:a16="http://schemas.microsoft.com/office/drawing/2014/main" id="{5764DA31-E921-40A0-2EC2-3399EDF70AF5}"/>
              </a:ext>
            </a:extLst>
          </p:cNvPr>
          <p:cNvSpPr>
            <a:spLocks noGrp="1"/>
          </p:cNvSpPr>
          <p:nvPr>
            <p:ph type="title"/>
          </p:nvPr>
        </p:nvSpPr>
        <p:spPr/>
        <p:txBody>
          <a:bodyPr/>
          <a:lstStyle/>
          <a:p>
            <a:r>
              <a:rPr lang="en-US" dirty="0"/>
              <a:t>Modeling of Contact and Friction Dynamics (DVI → SOCCP)</a:t>
            </a:r>
          </a:p>
        </p:txBody>
      </p:sp>
      <p:pic>
        <p:nvPicPr>
          <p:cNvPr id="3" name="图片 2">
            <a:extLst>
              <a:ext uri="{FF2B5EF4-FFF2-40B4-BE49-F238E27FC236}">
                <a16:creationId xmlns:a16="http://schemas.microsoft.com/office/drawing/2014/main" id="{36132636-9ADC-4158-7C2C-FA82E0E96A71}"/>
              </a:ext>
            </a:extLst>
          </p:cNvPr>
          <p:cNvPicPr>
            <a:picLocks noChangeAspect="1"/>
          </p:cNvPicPr>
          <p:nvPr/>
        </p:nvPicPr>
        <p:blipFill>
          <a:blip r:embed="rId4"/>
          <a:stretch>
            <a:fillRect/>
          </a:stretch>
        </p:blipFill>
        <p:spPr>
          <a:xfrm>
            <a:off x="8037094" y="964932"/>
            <a:ext cx="4134770" cy="4928136"/>
          </a:xfrm>
          <a:prstGeom prst="rect">
            <a:avLst/>
          </a:prstGeom>
        </p:spPr>
      </p:pic>
      <p:sp>
        <p:nvSpPr>
          <p:cNvPr id="2" name="Inhaltsplatzhalter 9">
            <a:extLst>
              <a:ext uri="{FF2B5EF4-FFF2-40B4-BE49-F238E27FC236}">
                <a16:creationId xmlns:a16="http://schemas.microsoft.com/office/drawing/2014/main" id="{FC223D03-4618-15C1-37E9-FA00CBDD4681}"/>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QP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6B1A436B-DD98-E3D9-34E0-8B7654B6431E}"/>
                  </a:ext>
                </a:extLst>
              </p:cNvPr>
              <p:cNvSpPr txBox="1">
                <a:spLocks/>
              </p:cNvSpPr>
              <p:nvPr/>
            </p:nvSpPr>
            <p:spPr>
              <a:xfrm>
                <a:off x="359999" y="3931302"/>
                <a:ext cx="7677095" cy="910206"/>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quadratic optimization problem with conic constraints</a:t>
                </a:r>
                <a:r>
                  <a:rPr lang="zh-CN" altLang="en-US" dirty="0"/>
                  <a:t>：</a:t>
                </a:r>
                <a:endParaRPr lang="en-US" altLang="zh-CN" i="1" dirty="0"/>
              </a:p>
              <a:p>
                <a:pPr lvl="1">
                  <a:buFont typeface="Wingdings" panose="05000000000000000000" pitchFamily="2" charset="2"/>
                  <a:buChar char="Ø"/>
                </a:pPr>
                <a14:m>
                  <m:oMath xmlns:m="http://schemas.openxmlformats.org/officeDocument/2006/math">
                    <m:limLow>
                      <m:limLowPr>
                        <m:ctrlPr>
                          <a:rPr lang="en-DE" i="1">
                            <a:latin typeface="Cambria Math" panose="02040503050406030204" pitchFamily="18" charset="0"/>
                          </a:rPr>
                        </m:ctrlPr>
                      </m:limLowPr>
                      <m:e>
                        <m:r>
                          <a:rPr lang="en-US" i="1">
                            <a:latin typeface="Cambria Math" panose="02040503050406030204" pitchFamily="18" charset="0"/>
                          </a:rPr>
                          <m:t>𝑚𝑖𝑛</m:t>
                        </m:r>
                      </m:e>
                      <m:lim>
                        <m:r>
                          <a:rPr lang="en-US" i="1">
                            <a:latin typeface="Cambria Math" panose="02040503050406030204" pitchFamily="18" charset="0"/>
                          </a:rPr>
                          <m:t>𝛾</m:t>
                        </m:r>
                      </m:lim>
                    </m:limLow>
                    <m:r>
                      <a:rPr lang="en-US" i="1">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DE"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m:t>
                        </m:r>
                      </m:sup>
                    </m:sSup>
                    <m:r>
                      <a:rPr lang="en-US" i="1">
                        <a:latin typeface="Cambria Math" panose="02040503050406030204" pitchFamily="18" charset="0"/>
                      </a:rPr>
                      <m:t>𝑁</m:t>
                    </m:r>
                    <m:r>
                      <a:rPr lang="en-US" i="1">
                        <a:latin typeface="Cambria Math" panose="02040503050406030204" pitchFamily="18" charset="0"/>
                      </a:rPr>
                      <m:t>𝛾</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m:t>
                        </m:r>
                      </m:sup>
                    </m:sSup>
                    <m:r>
                      <a:rPr lang="en-US" i="1">
                        <a:latin typeface="Cambria Math" panose="02040503050406030204" pitchFamily="18" charset="0"/>
                      </a:rPr>
                      <m:t>𝛾</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6B1A436B-DD98-E3D9-34E0-8B7654B6431E}"/>
                  </a:ext>
                </a:extLst>
              </p:cNvPr>
              <p:cNvSpPr txBox="1">
                <a:spLocks noRot="1" noChangeAspect="1" noMove="1" noResize="1" noEditPoints="1" noAdjustHandles="1" noChangeArrowheads="1" noChangeShapeType="1" noTextEdit="1"/>
              </p:cNvSpPr>
              <p:nvPr/>
            </p:nvSpPr>
            <p:spPr>
              <a:xfrm>
                <a:off x="359999" y="3931302"/>
                <a:ext cx="7677095" cy="910206"/>
              </a:xfrm>
              <a:prstGeom prst="rect">
                <a:avLst/>
              </a:prstGeom>
              <a:blipFill>
                <a:blip r:embed="rId5"/>
                <a:stretch>
                  <a:fillRect l="-1668" t="-10738" b="-272483"/>
                </a:stretch>
              </a:blipFill>
            </p:spPr>
            <p:txBody>
              <a:bodyPr/>
              <a:lstStyle/>
              <a:p>
                <a:r>
                  <a:rPr lang="en-DE">
                    <a:noFill/>
                  </a:rPr>
                  <a:t> </a:t>
                </a:r>
              </a:p>
            </p:txBody>
          </p:sp>
        </mc:Fallback>
      </mc:AlternateContent>
      <p:sp>
        <p:nvSpPr>
          <p:cNvPr id="5" name="Inhaltsplatzhalter 9">
            <a:extLst>
              <a:ext uri="{FF2B5EF4-FFF2-40B4-BE49-F238E27FC236}">
                <a16:creationId xmlns:a16="http://schemas.microsoft.com/office/drawing/2014/main" id="{2D67904E-3520-3AF2-3194-D3938CB823E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solidFill>
                  <a:srgbClr val="FF0000"/>
                </a:solidFill>
              </a:rPr>
              <a:t>Convexification Artifacts</a:t>
            </a:r>
          </a:p>
          <a:p>
            <a:endParaRPr lang="en-US" dirty="0"/>
          </a:p>
        </p:txBody>
      </p:sp>
      <p:sp>
        <p:nvSpPr>
          <p:cNvPr id="7" name="Inhaltsplatzhalter 9">
            <a:extLst>
              <a:ext uri="{FF2B5EF4-FFF2-40B4-BE49-F238E27FC236}">
                <a16:creationId xmlns:a16="http://schemas.microsoft.com/office/drawing/2014/main" id="{5AB15ACF-F974-9DBA-0C44-9DF80F044BCF}"/>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Embedding a Simple Cohesion Model</a:t>
            </a:r>
            <a:endParaRPr lang="en-DE" dirty="0">
              <a:solidFill>
                <a:srgbClr val="FF0000"/>
              </a:solidFill>
            </a:endParaRPr>
          </a:p>
          <a:p>
            <a:endParaRPr lang="en-US" dirty="0"/>
          </a:p>
        </p:txBody>
      </p:sp>
    </p:spTree>
    <p:extLst>
      <p:ext uri="{BB962C8B-B14F-4D97-AF65-F5344CB8AC3E}">
        <p14:creationId xmlns:p14="http://schemas.microsoft.com/office/powerpoint/2010/main" val="132966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23403-9128-1E1B-6598-F44B92580674}"/>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C6DCCD0F-56F6-B9A6-163F-455365FE4E48}"/>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Principles and Derivation of the APGD Algorithm </a:t>
            </a:r>
            <a:br>
              <a:rPr lang="de-DE" sz="3200" dirty="0">
                <a:latin typeface="+mn-lt"/>
              </a:rPr>
            </a:br>
            <a:endParaRPr lang="en-US" dirty="0"/>
          </a:p>
        </p:txBody>
      </p:sp>
    </p:spTree>
    <p:extLst>
      <p:ext uri="{BB962C8B-B14F-4D97-AF65-F5344CB8AC3E}">
        <p14:creationId xmlns:p14="http://schemas.microsoft.com/office/powerpoint/2010/main" val="418613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dirty="0"/>
              <a:t>Nesterov’s Method</a:t>
            </a:r>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8" name="图片 7">
            <a:extLst>
              <a:ext uri="{FF2B5EF4-FFF2-40B4-BE49-F238E27FC236}">
                <a16:creationId xmlns:a16="http://schemas.microsoft.com/office/drawing/2014/main" id="{02FE8921-B188-A5B1-EABB-23A363045BD1}"/>
              </a:ext>
            </a:extLst>
          </p:cNvPr>
          <p:cNvPicPr>
            <a:picLocks noChangeAspect="1"/>
          </p:cNvPicPr>
          <p:nvPr/>
        </p:nvPicPr>
        <p:blipFill>
          <a:blip r:embed="rId5"/>
          <a:stretch>
            <a:fillRect/>
          </a:stretch>
        </p:blipFill>
        <p:spPr>
          <a:xfrm>
            <a:off x="6472958" y="1304042"/>
            <a:ext cx="5719042" cy="4061106"/>
          </a:xfrm>
          <a:prstGeom prst="rect">
            <a:avLst/>
          </a:prstGeom>
        </p:spPr>
      </p:pic>
    </p:spTree>
    <p:extLst>
      <p:ext uri="{BB962C8B-B14F-4D97-AF65-F5344CB8AC3E}">
        <p14:creationId xmlns:p14="http://schemas.microsoft.com/office/powerpoint/2010/main" val="2079093013"/>
      </p:ext>
    </p:extLst>
  </p:cSld>
  <p:clrMapOvr>
    <a:masterClrMapping/>
  </p:clrMapOvr>
</p:sld>
</file>

<file path=ppt/theme/theme1.xml><?xml version="1.0" encoding="utf-8"?>
<a:theme xmlns:a="http://schemas.openxmlformats.org/drawingml/2006/main" name="Theme1">
  <a:themeElements>
    <a:clrScheme name="MMI">
      <a:dk1>
        <a:sysClr val="windowText" lastClr="000000"/>
      </a:dk1>
      <a:lt1>
        <a:sysClr val="window" lastClr="FFFFFF"/>
      </a:lt1>
      <a:dk2>
        <a:srgbClr val="00549F"/>
      </a:dk2>
      <a:lt2>
        <a:srgbClr val="E7E6E6"/>
      </a:lt2>
      <a:accent1>
        <a:srgbClr val="00549F"/>
      </a:accent1>
      <a:accent2>
        <a:srgbClr val="CC071E"/>
      </a:accent2>
      <a:accent3>
        <a:srgbClr val="A5A5A5"/>
      </a:accent3>
      <a:accent4>
        <a:srgbClr val="FFC000"/>
      </a:accent4>
      <a:accent5>
        <a:srgbClr val="5B9BD5"/>
      </a:accent5>
      <a:accent6>
        <a:srgbClr val="70AD47"/>
      </a:accent6>
      <a:hlink>
        <a:srgbClr val="0563C1"/>
      </a:hlink>
      <a:folHlink>
        <a:srgbClr val="954F72"/>
      </a:folHlink>
    </a:clrScheme>
    <a:fontScheme name="MMI">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Calibri" panose="020F0502020204030204" pitchFamily="34" charset="0"/>
          </a:defRPr>
        </a:defPPr>
      </a:lstStyle>
    </a:txDef>
  </a:objectDefaults>
  <a:extraClrSchemeLst/>
  <a:extLst>
    <a:ext uri="{05A4C25C-085E-4340-85A3-A5531E510DB2}">
      <thm15:themeFamily xmlns:thm15="http://schemas.microsoft.com/office/thememl/2012/main" name="Theme1" id="{860D2EAE-E58D-40FF-A0CE-120C2BB69EF2}" vid="{10209450-9A98-4069-A3DA-13CEB71B3F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4736</Words>
  <Application>Microsoft Office PowerPoint</Application>
  <PresentationFormat>Breitbild</PresentationFormat>
  <Paragraphs>530</Paragraphs>
  <Slides>37</Slides>
  <Notes>25</Notes>
  <HiddenSlides>3</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37</vt:i4>
      </vt:variant>
    </vt:vector>
  </HeadingPairs>
  <TitlesOfParts>
    <vt:vector size="45" baseType="lpstr">
      <vt:lpstr>Microsoft YaHei Light</vt:lpstr>
      <vt:lpstr>Arial</vt:lpstr>
      <vt:lpstr>Calibri</vt:lpstr>
      <vt:lpstr>Calibri Light</vt:lpstr>
      <vt:lpstr>Cambria Math</vt:lpstr>
      <vt:lpstr>Symbol</vt:lpstr>
      <vt:lpstr>Wingdings</vt:lpstr>
      <vt:lpstr>Theme1</vt:lpstr>
      <vt:lpstr>Implementation of an Accelerated Projected Gradient Descent Solver for Multibody Dynamics Simulation</vt:lpstr>
      <vt:lpstr>Agenda</vt:lpstr>
      <vt:lpstr>Introduction and Motivation</vt:lpstr>
      <vt:lpstr>Modeling of Contact and Friction Dynamics (DVI → SOCCP) </vt:lpstr>
      <vt:lpstr>Modeling of Contact and Friction Dynamics (DVI → SOCCP)</vt:lpstr>
      <vt:lpstr>Modeling of Contact and Friction Dynamics (DVI → SOCCP)</vt:lpstr>
      <vt:lpstr>Modeling of Contact and Friction Dynamics (DVI → SOCCP)</vt:lpstr>
      <vt:lpstr>Principles and Derivation of the APGD Algorithm  </vt:lpstr>
      <vt:lpstr>Principles and Derivation of the APGD Algorithm </vt:lpstr>
      <vt:lpstr>Principles and Derivation of the APGD Algorithm </vt:lpstr>
      <vt:lpstr>PowerPoint-Präsentation</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Implementierung in VEROSIM</vt:lpstr>
      <vt:lpstr>Implementierung in VEROSIM</vt:lpstr>
      <vt:lpstr>Implementierung in VEROSIM</vt:lpstr>
      <vt:lpstr>Implementierung in VEROSIM</vt:lpstr>
      <vt:lpstr>Implementierung in VEROSIM</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Zusammenfassung</vt:lpstr>
      <vt:lpstr>Vielen Dank für Ihre Aufmerksamkeit!</vt:lpstr>
      <vt:lpstr>PowerPoint-Präsentation</vt:lpstr>
      <vt:lpstr>Grundlagen der Hydraulik</vt:lpstr>
      <vt:lpstr>Implementierung in VEROSIM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-YR- -</dc:creator>
  <cp:lastModifiedBy>Zijian Zhang</cp:lastModifiedBy>
  <cp:revision>955</cp:revision>
  <dcterms:created xsi:type="dcterms:W3CDTF">2022-06-27T16:05:24Z</dcterms:created>
  <dcterms:modified xsi:type="dcterms:W3CDTF">2025-10-03T15:20:17Z</dcterms:modified>
</cp:coreProperties>
</file>